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6"/>
  </p:notesMasterIdLst>
  <p:sldIdLst>
    <p:sldId id="256" r:id="rId2"/>
    <p:sldId id="258" r:id="rId3"/>
    <p:sldId id="259" r:id="rId4"/>
    <p:sldId id="400" r:id="rId5"/>
    <p:sldId id="261" r:id="rId6"/>
    <p:sldId id="262" r:id="rId7"/>
    <p:sldId id="395" r:id="rId8"/>
    <p:sldId id="263" r:id="rId9"/>
    <p:sldId id="268" r:id="rId10"/>
    <p:sldId id="269" r:id="rId11"/>
    <p:sldId id="347" r:id="rId12"/>
    <p:sldId id="348" r:id="rId13"/>
    <p:sldId id="349" r:id="rId14"/>
    <p:sldId id="350" r:id="rId15"/>
    <p:sldId id="271" r:id="rId16"/>
    <p:sldId id="364" r:id="rId17"/>
    <p:sldId id="273" r:id="rId18"/>
    <p:sldId id="274" r:id="rId19"/>
    <p:sldId id="275" r:id="rId20"/>
    <p:sldId id="277" r:id="rId21"/>
    <p:sldId id="276" r:id="rId22"/>
    <p:sldId id="386" r:id="rId23"/>
    <p:sldId id="384" r:id="rId24"/>
    <p:sldId id="388" r:id="rId25"/>
    <p:sldId id="389" r:id="rId26"/>
    <p:sldId id="385" r:id="rId27"/>
    <p:sldId id="387" r:id="rId28"/>
    <p:sldId id="394" r:id="rId29"/>
    <p:sldId id="396" r:id="rId30"/>
    <p:sldId id="352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398" r:id="rId39"/>
    <p:sldId id="401" r:id="rId40"/>
    <p:sldId id="403" r:id="rId41"/>
    <p:sldId id="402" r:id="rId42"/>
    <p:sldId id="399" r:id="rId43"/>
    <p:sldId id="291" r:id="rId44"/>
    <p:sldId id="292" r:id="rId45"/>
    <p:sldId id="294" r:id="rId46"/>
    <p:sldId id="295" r:id="rId47"/>
    <p:sldId id="381" r:id="rId48"/>
    <p:sldId id="297" r:id="rId49"/>
    <p:sldId id="371" r:id="rId50"/>
    <p:sldId id="373" r:id="rId51"/>
    <p:sldId id="374" r:id="rId52"/>
    <p:sldId id="375" r:id="rId53"/>
    <p:sldId id="376" r:id="rId54"/>
    <p:sldId id="377" r:id="rId55"/>
    <p:sldId id="378" r:id="rId56"/>
    <p:sldId id="305" r:id="rId57"/>
    <p:sldId id="393" r:id="rId58"/>
    <p:sldId id="324" r:id="rId59"/>
    <p:sldId id="363" r:id="rId60"/>
    <p:sldId id="382" r:id="rId61"/>
    <p:sldId id="323" r:id="rId62"/>
    <p:sldId id="362" r:id="rId63"/>
    <p:sldId id="345" r:id="rId64"/>
    <p:sldId id="383" r:id="rId65"/>
    <p:sldId id="327" r:id="rId66"/>
    <p:sldId id="326" r:id="rId67"/>
    <p:sldId id="328" r:id="rId68"/>
    <p:sldId id="329" r:id="rId69"/>
    <p:sldId id="339" r:id="rId70"/>
    <p:sldId id="353" r:id="rId71"/>
    <p:sldId id="330" r:id="rId72"/>
    <p:sldId id="334" r:id="rId73"/>
    <p:sldId id="335" r:id="rId74"/>
    <p:sldId id="361" r:id="rId75"/>
    <p:sldId id="337" r:id="rId76"/>
    <p:sldId id="340" r:id="rId77"/>
    <p:sldId id="344" r:id="rId78"/>
    <p:sldId id="331" r:id="rId79"/>
    <p:sldId id="391" r:id="rId80"/>
    <p:sldId id="332" r:id="rId81"/>
    <p:sldId id="404" r:id="rId82"/>
    <p:sldId id="366" r:id="rId83"/>
    <p:sldId id="367" r:id="rId84"/>
    <p:sldId id="368" r:id="rId85"/>
    <p:sldId id="369" r:id="rId86"/>
    <p:sldId id="370" r:id="rId87"/>
    <p:sldId id="357" r:id="rId88"/>
    <p:sldId id="358" r:id="rId89"/>
    <p:sldId id="359" r:id="rId90"/>
    <p:sldId id="341" r:id="rId91"/>
    <p:sldId id="343" r:id="rId92"/>
    <p:sldId id="356" r:id="rId93"/>
    <p:sldId id="360" r:id="rId94"/>
    <p:sldId id="392" r:id="rId9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0"/>
  </p:normalViewPr>
  <p:slideViewPr>
    <p:cSldViewPr>
      <p:cViewPr>
        <p:scale>
          <a:sx n="114" d="100"/>
          <a:sy n="114" d="100"/>
        </p:scale>
        <p:origin x="-156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686F3-B380-445C-B85A-C28840AD9212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40091-0526-44DF-AB76-324E6526F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08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Respiration</a:t>
            </a:r>
            <a:r>
              <a:rPr lang="en-US" baseline="0" dirty="0" smtClean="0"/>
              <a:t> of oxygen deficient gases results in loss of internal oxygen reserves as oxygen diffuses out of the blood along the concentration gradient.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40091-0526-44DF-AB76-324E6526F0CC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30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40091-0526-44DF-AB76-324E6526F0CC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9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28FFD-4321-4E8F-885E-8F16004774BE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B7F69-AFE2-4E4D-A562-3DF025F1AF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5" descr="Bhzd_red_smal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1336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Bhzd_red_small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1336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28FFD-4321-4E8F-885E-8F16004774BE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B7F69-AFE2-4E4D-A562-3DF025F1A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28FFD-4321-4E8F-885E-8F16004774BE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B7F69-AFE2-4E4D-A562-3DF025F1A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28FFD-4321-4E8F-885E-8F16004774BE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B7F69-AFE2-4E4D-A562-3DF025F1A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64770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5181600"/>
          </a:xfr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defRPr/>
            </a:lvl1pPr>
            <a:lvl2pPr>
              <a:spcBef>
                <a:spcPts val="0"/>
              </a:spcBef>
              <a:spcAft>
                <a:spcPts val="500"/>
              </a:spcAft>
              <a:defRPr sz="2600"/>
            </a:lvl2pPr>
            <a:lvl3pPr>
              <a:spcBef>
                <a:spcPts val="0"/>
              </a:spcBef>
              <a:spcAft>
                <a:spcPts val="1000"/>
              </a:spcAft>
              <a:defRPr/>
            </a:lvl3pPr>
            <a:lvl4pPr>
              <a:spcBef>
                <a:spcPts val="0"/>
              </a:spcBef>
              <a:spcAft>
                <a:spcPts val="1000"/>
              </a:spcAft>
              <a:defRPr/>
            </a:lvl4pPr>
            <a:lvl5pPr>
              <a:spcBef>
                <a:spcPts val="0"/>
              </a:spcBef>
              <a:spcAft>
                <a:spcPts val="10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28FFD-4321-4E8F-885E-8F16004774BE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B7F69-AFE2-4E4D-A562-3DF025F1AF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hzd_red_small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478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BD15271_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762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HM00150_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8763" y="0"/>
            <a:ext cx="12652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28FFD-4321-4E8F-885E-8F16004774BE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B7F69-AFE2-4E4D-A562-3DF025F1A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8FFD-4321-4E8F-885E-8F16004774BE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B7F69-AFE2-4E4D-A562-3DF025F1A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28FFD-4321-4E8F-885E-8F16004774BE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B7F69-AFE2-4E4D-A562-3DF025F1A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28FFD-4321-4E8F-885E-8F16004774BE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B7F69-AFE2-4E4D-A562-3DF025F1A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28FFD-4321-4E8F-885E-8F16004774BE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B7F69-AFE2-4E4D-A562-3DF025F1A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28FFD-4321-4E8F-885E-8F16004774BE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B7F69-AFE2-4E4D-A562-3DF025F1A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28FFD-4321-4E8F-885E-8F16004774BE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B7F69-AFE2-4E4D-A562-3DF025F1A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>
                <a:gamma/>
                <a:shade val="46275"/>
                <a:invGamma/>
              </a:schemeClr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6A428FFD-4321-4E8F-885E-8F16004774BE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10B7F69-AFE2-4E4D-A562-3DF025F1AF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479925" y="3200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jpe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image" Target="../media/image40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wmf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7" Type="http://schemas.openxmlformats.org/officeDocument/2006/relationships/image" Target="../media/image53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95600"/>
            <a:ext cx="7772400" cy="1470025"/>
          </a:xfrm>
        </p:spPr>
        <p:txBody>
          <a:bodyPr/>
          <a:lstStyle/>
          <a:p>
            <a:r>
              <a:rPr lang="en-US" b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6666"/>
                    </a:gs>
                    <a:gs pos="100000">
                      <a:srgbClr val="002525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Tahoma"/>
                <a:cs typeface="Tahoma"/>
              </a:rPr>
              <a:t>General and Chemical Laboratory Safety Training</a:t>
            </a:r>
            <a:br>
              <a:rPr lang="en-US" b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6666"/>
                    </a:gs>
                    <a:gs pos="100000">
                      <a:srgbClr val="002525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Tahoma"/>
                <a:cs typeface="Tahoma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/>
          <a:p>
            <a:r>
              <a:rPr lang="en-US" dirty="0" smtClean="0"/>
              <a:t>For Laboratory Teaching Assistants and Research Students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7912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 Heath de la Giroday, </a:t>
            </a:r>
          </a:p>
          <a:p>
            <a:r>
              <a:rPr lang="en-US" dirty="0" smtClean="0"/>
              <a:t>Dispensing Chemist, Chemical Safety Officer, Radiation Safety Officer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ahoma" pitchFamily="34" charset="0"/>
              </a:rPr>
              <a:t>Know What Hazards are Present</a:t>
            </a:r>
            <a:endParaRPr lang="en-US" sz="4000" dirty="0"/>
          </a:p>
        </p:txBody>
      </p:sp>
      <p:pic>
        <p:nvPicPr>
          <p:cNvPr id="3" name="Picture 7" descr="j00786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0"/>
            <a:ext cx="41148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laboratories contain hazardous substances. </a:t>
            </a:r>
          </a:p>
          <a:p>
            <a:pPr lvl="1"/>
            <a:r>
              <a:rPr lang="en-US" dirty="0" smtClean="0"/>
              <a:t>A </a:t>
            </a:r>
            <a:r>
              <a:rPr lang="en-US" i="1" u="sng" dirty="0" smtClean="0"/>
              <a:t>hazardous substance </a:t>
            </a:r>
            <a:r>
              <a:rPr lang="en-US" dirty="0" smtClean="0"/>
              <a:t>is defined as a material/substance that poses a physical or health hazard.  This includes both chemical and biological agents </a:t>
            </a:r>
          </a:p>
          <a:p>
            <a:endParaRPr lang="en-US" dirty="0" smtClean="0"/>
          </a:p>
          <a:p>
            <a:r>
              <a:rPr lang="en-US" dirty="0" smtClean="0"/>
              <a:t>There are differences between a health hazard and a physical hazard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65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</a:rPr>
              <a:t>Health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health hazard has the following characteristics:</a:t>
            </a:r>
          </a:p>
          <a:p>
            <a:pPr lvl="1"/>
            <a:r>
              <a:rPr lang="en-US" dirty="0" smtClean="0"/>
              <a:t>Carcinogen </a:t>
            </a:r>
          </a:p>
          <a:p>
            <a:pPr lvl="1"/>
            <a:r>
              <a:rPr lang="en-US" dirty="0" smtClean="0"/>
              <a:t>Toxic or highly toxic</a:t>
            </a:r>
          </a:p>
          <a:p>
            <a:pPr lvl="1"/>
            <a:r>
              <a:rPr lang="en-US" dirty="0" smtClean="0"/>
              <a:t>Reproductive Toxins</a:t>
            </a:r>
          </a:p>
          <a:p>
            <a:pPr lvl="1"/>
            <a:r>
              <a:rPr lang="en-US" dirty="0" smtClean="0"/>
              <a:t>Irritants</a:t>
            </a:r>
          </a:p>
          <a:p>
            <a:pPr lvl="1"/>
            <a:r>
              <a:rPr lang="en-US" dirty="0" smtClean="0"/>
              <a:t>Corrosives</a:t>
            </a:r>
          </a:p>
          <a:p>
            <a:pPr lvl="1"/>
            <a:r>
              <a:rPr lang="en-US" dirty="0" smtClean="0"/>
              <a:t>Sensitizers</a:t>
            </a:r>
          </a:p>
          <a:p>
            <a:pPr lvl="1"/>
            <a:r>
              <a:rPr lang="en-US" dirty="0" err="1" smtClean="0"/>
              <a:t>Hepatotoxins</a:t>
            </a:r>
            <a:endParaRPr lang="en-US" dirty="0" smtClean="0"/>
          </a:p>
          <a:p>
            <a:pPr lvl="1"/>
            <a:r>
              <a:rPr lang="en-US" dirty="0" err="1" smtClean="0"/>
              <a:t>Nephrotoxins</a:t>
            </a:r>
            <a:endParaRPr lang="en-US" dirty="0" smtClean="0"/>
          </a:p>
          <a:p>
            <a:pPr lvl="1"/>
            <a:r>
              <a:rPr lang="en-US" dirty="0" smtClean="0"/>
              <a:t>Neurotoxins</a:t>
            </a:r>
          </a:p>
        </p:txBody>
      </p:sp>
    </p:spTree>
    <p:extLst>
      <p:ext uri="{BB962C8B-B14F-4D97-AF65-F5344CB8AC3E}">
        <p14:creationId xmlns:p14="http://schemas.microsoft.com/office/powerpoint/2010/main" val="379863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</a:rPr>
              <a:t>Physical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physical hazard has one or more of the following characteristics:</a:t>
            </a:r>
          </a:p>
          <a:p>
            <a:pPr lvl="1"/>
            <a:r>
              <a:rPr lang="en-US" dirty="0" smtClean="0"/>
              <a:t>Explosive</a:t>
            </a:r>
          </a:p>
          <a:p>
            <a:pPr lvl="1"/>
            <a:r>
              <a:rPr lang="en-US" dirty="0" smtClean="0"/>
              <a:t>Corrosive</a:t>
            </a:r>
          </a:p>
          <a:p>
            <a:pPr lvl="1"/>
            <a:r>
              <a:rPr lang="en-US" dirty="0" smtClean="0"/>
              <a:t>Flammable</a:t>
            </a:r>
          </a:p>
          <a:p>
            <a:pPr lvl="1"/>
            <a:r>
              <a:rPr lang="en-US" dirty="0" smtClean="0"/>
              <a:t>Oxidizer</a:t>
            </a:r>
          </a:p>
          <a:p>
            <a:pPr lvl="1"/>
            <a:r>
              <a:rPr lang="en-US" dirty="0" smtClean="0"/>
              <a:t>Pyrophoric</a:t>
            </a:r>
          </a:p>
          <a:p>
            <a:pPr lvl="1"/>
            <a:r>
              <a:rPr lang="en-US" dirty="0" smtClean="0"/>
              <a:t>Organic peroxide</a:t>
            </a:r>
          </a:p>
          <a:p>
            <a:pPr lvl="1"/>
            <a:r>
              <a:rPr lang="en-US" dirty="0" smtClean="0"/>
              <a:t>Compressed gas</a:t>
            </a:r>
          </a:p>
          <a:p>
            <a:pPr lvl="1"/>
            <a:r>
              <a:rPr lang="en-US" dirty="0" smtClean="0"/>
              <a:t>Unstable (Reactive)</a:t>
            </a:r>
          </a:p>
          <a:p>
            <a:pPr lvl="1"/>
            <a:r>
              <a:rPr lang="en-US" dirty="0" smtClean="0"/>
              <a:t>Water-reactive</a:t>
            </a:r>
          </a:p>
        </p:txBody>
      </p:sp>
      <p:pic>
        <p:nvPicPr>
          <p:cNvPr id="4" name="Picture 10" descr="SY0076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895600"/>
            <a:ext cx="2620963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272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ahoma" pitchFamily="34" charset="0"/>
              </a:rPr>
              <a:t>Laboratory Hygiene</a:t>
            </a:r>
            <a:endParaRPr lang="en-US" sz="4000" dirty="0"/>
          </a:p>
        </p:txBody>
      </p:sp>
      <p:pic>
        <p:nvPicPr>
          <p:cNvPr id="64514" name="Picture 2" descr="http://www.staged-to-wow.com/blog/wp-content/uploads/2011/04/White-Glov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94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Hygiene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chemical is in the laboratory, the hazards of that chemical must be communicated to you </a:t>
            </a:r>
          </a:p>
          <a:p>
            <a:endParaRPr lang="en-US" dirty="0" smtClean="0"/>
          </a:p>
          <a:p>
            <a:r>
              <a:rPr lang="en-US" dirty="0" smtClean="0"/>
              <a:t>A Chemical Hygiene Plan (CHP) relays information regarding procedures, equipment, PPE, and work practices that are capable of protecting students/employees from health hazards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Hygiene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CHP also prevents contamination and exposure</a:t>
            </a:r>
          </a:p>
          <a:p>
            <a:pPr lvl="1"/>
            <a:r>
              <a:rPr lang="en-US" dirty="0" smtClean="0"/>
              <a:t>Placing lab coats on hooks in lab</a:t>
            </a:r>
          </a:p>
          <a:p>
            <a:pPr lvl="1"/>
            <a:r>
              <a:rPr lang="en-US" dirty="0" smtClean="0"/>
              <a:t>Sending lab coats for cleaning on a regular basis</a:t>
            </a:r>
          </a:p>
          <a:p>
            <a:pPr lvl="1"/>
            <a:r>
              <a:rPr lang="en-US" dirty="0" smtClean="0"/>
              <a:t>Labeling computers for glove or no glove use</a:t>
            </a:r>
          </a:p>
          <a:p>
            <a:pPr lvl="1"/>
            <a:r>
              <a:rPr lang="en-US" dirty="0" smtClean="0"/>
              <a:t>Dedicating a bench for toxic or mutagenic substances</a:t>
            </a:r>
          </a:p>
          <a:p>
            <a:endParaRPr lang="en-US" dirty="0" smtClean="0"/>
          </a:p>
          <a:p>
            <a:r>
              <a:rPr lang="en-US" dirty="0" smtClean="0"/>
              <a:t>Supervisors (TAs, PIs, SLIs) are responsible for communicating this information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8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</a:rPr>
              <a:t>Lab Attire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should remember the following:</a:t>
            </a:r>
          </a:p>
          <a:p>
            <a:pPr lvl="1"/>
            <a:r>
              <a:rPr lang="en-US" dirty="0" smtClean="0"/>
              <a:t>Shoes must </a:t>
            </a:r>
            <a:r>
              <a:rPr lang="en-US" b="1" dirty="0" smtClean="0"/>
              <a:t>completely</a:t>
            </a:r>
            <a:r>
              <a:rPr lang="en-US" dirty="0" smtClean="0"/>
              <a:t> cover feet</a:t>
            </a:r>
          </a:p>
          <a:p>
            <a:pPr lvl="1"/>
            <a:r>
              <a:rPr lang="en-US" dirty="0" smtClean="0"/>
              <a:t>No shorts—</a:t>
            </a:r>
            <a:r>
              <a:rPr lang="en-US" b="1" dirty="0" smtClean="0"/>
              <a:t>legs must be covered</a:t>
            </a:r>
          </a:p>
          <a:p>
            <a:pPr lvl="2"/>
            <a:r>
              <a:rPr lang="en-US" dirty="0"/>
              <a:t>Consider keeping a change of clothes available</a:t>
            </a:r>
          </a:p>
          <a:p>
            <a:pPr lvl="1"/>
            <a:r>
              <a:rPr lang="en-US" dirty="0" smtClean="0"/>
              <a:t>Restrain hair when working with hazardous materials</a:t>
            </a:r>
          </a:p>
          <a:p>
            <a:pPr lvl="1"/>
            <a:r>
              <a:rPr lang="en-US" b="1" dirty="0" smtClean="0"/>
              <a:t>Remove </a:t>
            </a:r>
            <a:r>
              <a:rPr lang="en-US" dirty="0" smtClean="0"/>
              <a:t>protective clothing and gloves in public to avoid contamination of </a:t>
            </a:r>
            <a:r>
              <a:rPr lang="en-US" b="1" dirty="0" smtClean="0"/>
              <a:t>public spaces</a:t>
            </a:r>
          </a:p>
          <a:p>
            <a:pPr lvl="1"/>
            <a:r>
              <a:rPr lang="en-US" dirty="0" smtClean="0"/>
              <a:t>Apparel should match what is happening in the lab, not what you are doing</a:t>
            </a:r>
          </a:p>
        </p:txBody>
      </p:sp>
      <p:pic>
        <p:nvPicPr>
          <p:cNvPr id="4" name="Picture 15" descr="IN0040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5562600"/>
            <a:ext cx="8683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6172200" y="1905000"/>
            <a:ext cx="1219200" cy="1143000"/>
            <a:chOff x="4800600" y="2070100"/>
            <a:chExt cx="1219200" cy="1143000"/>
          </a:xfrm>
        </p:grpSpPr>
        <p:pic>
          <p:nvPicPr>
            <p:cNvPr id="6" name="Picture 8" descr="BD07458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800" y="2209800"/>
              <a:ext cx="1052513" cy="874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4800600" y="2070100"/>
              <a:ext cx="1219200" cy="1143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5029200" y="2209800"/>
              <a:ext cx="838200" cy="838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467600" y="1752600"/>
            <a:ext cx="1295400" cy="1295400"/>
            <a:chOff x="6477000" y="2457450"/>
            <a:chExt cx="1295400" cy="1295400"/>
          </a:xfrm>
        </p:grpSpPr>
        <p:pic>
          <p:nvPicPr>
            <p:cNvPr id="9" name="Picture 12" descr="BD07459_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05600" y="2667000"/>
              <a:ext cx="852488" cy="925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6477000" y="2457450"/>
              <a:ext cx="1295400" cy="1295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6629400" y="2667000"/>
              <a:ext cx="1066800" cy="7620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</a:rPr>
              <a:t>Personal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habits play a large role in minimizing hazards.  The following measures must be taken:</a:t>
            </a:r>
          </a:p>
          <a:p>
            <a:pPr lvl="1"/>
            <a:r>
              <a:rPr lang="en-US" dirty="0" smtClean="0"/>
              <a:t>Do not eat, drink, smoke, chew gum or apply cosmetics, or remove/insert contact lenses while in the laboratory</a:t>
            </a:r>
          </a:p>
          <a:p>
            <a:pPr lvl="1"/>
            <a:r>
              <a:rPr lang="en-US" dirty="0" smtClean="0"/>
              <a:t>Do not store food or beverages in the lab or in chemical refrigerator</a:t>
            </a:r>
          </a:p>
          <a:p>
            <a:pPr lvl="1"/>
            <a:r>
              <a:rPr lang="en-US" dirty="0" smtClean="0"/>
              <a:t>Do not mouth pipette</a:t>
            </a:r>
          </a:p>
          <a:p>
            <a:pPr lvl="1"/>
            <a:r>
              <a:rPr lang="en-US" dirty="0" smtClean="0"/>
              <a:t>Wash hands before leaving laboratory or after handling contaminated material</a:t>
            </a:r>
          </a:p>
          <a:p>
            <a:pPr lvl="1"/>
            <a:endParaRPr lang="en-US" dirty="0"/>
          </a:p>
        </p:txBody>
      </p:sp>
      <p:pic>
        <p:nvPicPr>
          <p:cNvPr id="4" name="Picture 10" descr="sign_no-eating-drink-smoking-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191125"/>
            <a:ext cx="11525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BD0660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410200"/>
            <a:ext cx="12557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</a:rPr>
              <a:t>Safe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 practices to ensure safe working conditions:</a:t>
            </a:r>
          </a:p>
          <a:p>
            <a:pPr lvl="1"/>
            <a:r>
              <a:rPr lang="en-US" dirty="0" smtClean="0"/>
              <a:t>Do not use chipped or cracked glassware</a:t>
            </a:r>
          </a:p>
          <a:p>
            <a:pPr lvl="1"/>
            <a:r>
              <a:rPr lang="en-US" dirty="0" smtClean="0"/>
              <a:t>When working with hazardous materials, have a second person nearby</a:t>
            </a:r>
          </a:p>
          <a:p>
            <a:pPr lvl="1"/>
            <a:r>
              <a:rPr lang="en-US" dirty="0" smtClean="0"/>
              <a:t>Know emergency procedures</a:t>
            </a:r>
          </a:p>
          <a:p>
            <a:pPr lvl="1"/>
            <a:r>
              <a:rPr lang="en-US" dirty="0" smtClean="0"/>
              <a:t>Keep the laboratory neat and clean</a:t>
            </a:r>
          </a:p>
          <a:p>
            <a:pPr lvl="1"/>
            <a:r>
              <a:rPr lang="en-US" dirty="0" smtClean="0"/>
              <a:t>Use hazardous chemicals under a fume hood and </a:t>
            </a:r>
            <a:r>
              <a:rPr lang="en-US" dirty="0" err="1" smtClean="0"/>
              <a:t>biohazardous</a:t>
            </a:r>
            <a:r>
              <a:rPr lang="en-US" dirty="0" smtClean="0"/>
              <a:t> materials under a biological safety cabinet (BSC)</a:t>
            </a:r>
          </a:p>
          <a:p>
            <a:pPr lvl="1"/>
            <a:r>
              <a:rPr lang="en-US" dirty="0" smtClean="0"/>
              <a:t>Decontaminate as needed</a:t>
            </a:r>
          </a:p>
          <a:p>
            <a:pPr lvl="1"/>
            <a:r>
              <a:rPr lang="en-US" dirty="0" smtClean="0"/>
              <a:t>All procedures should be performed to minimize aerosol generation</a:t>
            </a:r>
          </a:p>
          <a:p>
            <a:endParaRPr lang="en-US" dirty="0"/>
          </a:p>
        </p:txBody>
      </p:sp>
      <p:pic>
        <p:nvPicPr>
          <p:cNvPr id="4" name="Picture 7" descr="PE0688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2895600"/>
            <a:ext cx="133826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</a:rPr>
              <a:t>Why Safety Training?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dirty="0" smtClean="0"/>
              <a:t>Career development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dirty="0" smtClean="0"/>
              <a:t>To prevent injury and maintain your lifestyle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dirty="0" smtClean="0"/>
              <a:t>The University has a legal and ethical obligation to protect each student, assistant, faculty, and staff member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ahoma" pitchFamily="34" charset="0"/>
              </a:rPr>
              <a:t>Laboratory Emergency Plan</a:t>
            </a:r>
            <a:endParaRPr lang="en-US" dirty="0"/>
          </a:p>
        </p:txBody>
      </p:sp>
      <p:pic>
        <p:nvPicPr>
          <p:cNvPr id="3" name="Picture 8" descr="BS0132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819400"/>
            <a:ext cx="289560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Laboratory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lab contains an Emergency Action Plan which is required for emergency situations  </a:t>
            </a:r>
          </a:p>
          <a:p>
            <a:r>
              <a:rPr lang="en-US" dirty="0" smtClean="0"/>
              <a:t>This is used to inform faculty/staff/students of the procedures to follow in the event of an emergency  </a:t>
            </a:r>
            <a:endParaRPr lang="en-US" dirty="0"/>
          </a:p>
        </p:txBody>
      </p:sp>
      <p:pic>
        <p:nvPicPr>
          <p:cNvPr id="4" name="Picture 8" descr="BD0517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419600"/>
            <a:ext cx="13716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N0040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419600"/>
            <a:ext cx="1073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ahoma" pitchFamily="34" charset="0"/>
              </a:rPr>
              <a:t>WHMIS</a:t>
            </a:r>
            <a:endParaRPr lang="en-US" dirty="0"/>
          </a:p>
        </p:txBody>
      </p:sp>
      <p:pic>
        <p:nvPicPr>
          <p:cNvPr id="4" name="Picture 6" descr="http://open.senecac.on.ca/clea/label/projectImages/267_1057_WHIMS%20SYMB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7000"/>
            <a:ext cx="345141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8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Workplace Hazardous Material Information System</a:t>
            </a:r>
          </a:p>
          <a:p>
            <a:endParaRPr lang="en-US" dirty="0"/>
          </a:p>
          <a:p>
            <a:r>
              <a:rPr lang="en-US" dirty="0" smtClean="0"/>
              <a:t>Classifications</a:t>
            </a:r>
          </a:p>
          <a:p>
            <a:pPr lvl="1"/>
            <a:r>
              <a:rPr lang="en-US" dirty="0" smtClean="0"/>
              <a:t>A. Compressed gas</a:t>
            </a:r>
          </a:p>
          <a:p>
            <a:pPr lvl="1"/>
            <a:r>
              <a:rPr lang="en-US" dirty="0" smtClean="0"/>
              <a:t>B. Flammable and combustible</a:t>
            </a:r>
          </a:p>
          <a:p>
            <a:pPr lvl="1"/>
            <a:r>
              <a:rPr lang="en-US" dirty="0" smtClean="0"/>
              <a:t>C. Oxidizer</a:t>
            </a:r>
          </a:p>
          <a:p>
            <a:pPr lvl="1"/>
            <a:r>
              <a:rPr lang="en-US" dirty="0" smtClean="0"/>
              <a:t>D. Poisonous/infectious</a:t>
            </a:r>
          </a:p>
          <a:p>
            <a:pPr lvl="2"/>
            <a:r>
              <a:rPr lang="en-US" dirty="0" smtClean="0"/>
              <a:t>D1 Immediate toxic effects</a:t>
            </a:r>
          </a:p>
          <a:p>
            <a:pPr lvl="2"/>
            <a:r>
              <a:rPr lang="en-US" dirty="0" smtClean="0"/>
              <a:t>D2 Other toxic effects</a:t>
            </a:r>
          </a:p>
          <a:p>
            <a:pPr lvl="2"/>
            <a:r>
              <a:rPr lang="en-US" dirty="0" smtClean="0"/>
              <a:t>D3 Infectious</a:t>
            </a:r>
          </a:p>
          <a:p>
            <a:pPr lvl="1"/>
            <a:r>
              <a:rPr lang="en-US" dirty="0" smtClean="0"/>
              <a:t>E. Corrosive</a:t>
            </a:r>
          </a:p>
          <a:p>
            <a:pPr lvl="1"/>
            <a:r>
              <a:rPr lang="en-US" dirty="0" smtClean="0"/>
              <a:t>F. Dangerously reactive material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7590" name="Picture 6" descr="http://open.senecac.on.ca/clea/label/projectImages/267_1057_WHIMS%20SYMB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15" y="2667000"/>
            <a:ext cx="345141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4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</a:rPr>
              <a:t>Labeling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important to know as much about a chemical as possible.  </a:t>
            </a:r>
          </a:p>
          <a:p>
            <a:r>
              <a:rPr lang="en-US" dirty="0" smtClean="0"/>
              <a:t>The most dangerous substance is the one that has no label.  </a:t>
            </a:r>
          </a:p>
        </p:txBody>
      </p:sp>
      <p:pic>
        <p:nvPicPr>
          <p:cNvPr id="4" name="Picture 10" descr="IN0039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267200"/>
            <a:ext cx="1836738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232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must remember that if any chemical is transferred to a secondary container, this container must be labeled with the chemical name and concentration </a:t>
            </a:r>
          </a:p>
          <a:p>
            <a:r>
              <a:rPr lang="en-US" dirty="0" smtClean="0"/>
              <a:t>If the chemical will be used by the end of the work shift, then labeling is not necessary</a:t>
            </a:r>
          </a:p>
          <a:p>
            <a:pPr lvl="1"/>
            <a:r>
              <a:rPr lang="en-US" sz="2000" dirty="0" smtClean="0"/>
              <a:t>If it is not consumed by the end of the shift, you have an obligation and responsibility to label it  </a:t>
            </a:r>
          </a:p>
          <a:p>
            <a:pPr lvl="1"/>
            <a:r>
              <a:rPr lang="en-US" sz="2000" dirty="0" smtClean="0"/>
              <a:t>Max of 3 hours</a:t>
            </a:r>
          </a:p>
          <a:p>
            <a:pPr lvl="1"/>
            <a:r>
              <a:rPr lang="en-US" sz="2000" dirty="0" smtClean="0"/>
              <a:t>Cannot be out of personal presence</a:t>
            </a:r>
          </a:p>
          <a:p>
            <a:r>
              <a:rPr lang="en-US" dirty="0" smtClean="0"/>
              <a:t>Good science practices would encourage you to label all containers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7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WHMIS in the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Laboratory exemption for less than 10kg container</a:t>
            </a:r>
          </a:p>
          <a:p>
            <a:r>
              <a:rPr lang="en-US" dirty="0" smtClean="0"/>
              <a:t>Laboratory Labels</a:t>
            </a:r>
          </a:p>
          <a:p>
            <a:pPr lvl="1"/>
            <a:r>
              <a:rPr lang="en-US" dirty="0" smtClean="0"/>
              <a:t>A. Laboratory Supply House Container</a:t>
            </a:r>
          </a:p>
          <a:p>
            <a:pPr lvl="2"/>
            <a:r>
              <a:rPr lang="en-US" dirty="0" smtClean="0"/>
              <a:t>Product identifier</a:t>
            </a:r>
          </a:p>
          <a:p>
            <a:pPr lvl="2"/>
            <a:r>
              <a:rPr lang="en-US" dirty="0" smtClean="0"/>
              <a:t>Reference to MSDS</a:t>
            </a:r>
          </a:p>
          <a:p>
            <a:pPr lvl="2"/>
            <a:r>
              <a:rPr lang="en-US" dirty="0" smtClean="0"/>
              <a:t>Risk phrases</a:t>
            </a:r>
          </a:p>
          <a:p>
            <a:pPr lvl="2"/>
            <a:r>
              <a:rPr lang="en-US" dirty="0" smtClean="0"/>
              <a:t>Precautionary measures</a:t>
            </a:r>
          </a:p>
          <a:p>
            <a:pPr lvl="2"/>
            <a:r>
              <a:rPr lang="en-US" dirty="0" smtClean="0"/>
              <a:t>First aid measures</a:t>
            </a:r>
          </a:p>
          <a:p>
            <a:pPr lvl="1"/>
            <a:r>
              <a:rPr lang="en-US" dirty="0" smtClean="0"/>
              <a:t>B. Laboratory Container</a:t>
            </a:r>
          </a:p>
          <a:p>
            <a:pPr lvl="2"/>
            <a:r>
              <a:rPr lang="en-US" dirty="0" smtClean="0"/>
              <a:t>Product identifier (name)</a:t>
            </a:r>
          </a:p>
          <a:p>
            <a:pPr lvl="2"/>
            <a:r>
              <a:rPr lang="en-US" dirty="0" smtClean="0"/>
              <a:t>Cannot leave laboratory (the room)—if it will be moved between rooms, it needs full labeling (available from Chemstores for free)</a:t>
            </a:r>
          </a:p>
          <a:p>
            <a:pPr lvl="1"/>
            <a:r>
              <a:rPr lang="en-US" dirty="0" smtClean="0"/>
              <a:t>C. Samples for Analysis</a:t>
            </a:r>
            <a:endParaRPr lang="en-US" dirty="0"/>
          </a:p>
          <a:p>
            <a:pPr lvl="2"/>
            <a:r>
              <a:rPr lang="en-US" dirty="0" smtClean="0"/>
              <a:t>Product identifier (name)</a:t>
            </a:r>
          </a:p>
          <a:p>
            <a:pPr lvl="2"/>
            <a:r>
              <a:rPr lang="en-US" dirty="0" smtClean="0"/>
              <a:t>Cannot leave laboratory or will require further labeling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03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Make it legible</a:t>
            </a:r>
          </a:p>
          <a:p>
            <a:endParaRPr lang="en-US" dirty="0" smtClean="0"/>
          </a:p>
          <a:p>
            <a:r>
              <a:rPr lang="en-US" dirty="0" smtClean="0"/>
              <a:t>Make it universal</a:t>
            </a:r>
          </a:p>
          <a:p>
            <a:pPr lvl="1"/>
            <a:r>
              <a:rPr lang="en-US" dirty="0" smtClean="0"/>
              <a:t>e.g., “Iron Reagent” does not provide sufficient information for clean up or disposal</a:t>
            </a:r>
          </a:p>
          <a:p>
            <a:endParaRPr lang="en-US" dirty="0"/>
          </a:p>
          <a:p>
            <a:r>
              <a:rPr lang="en-US" dirty="0" smtClean="0"/>
              <a:t>Re-write labels that are fading as soon as you notice it</a:t>
            </a:r>
          </a:p>
          <a:p>
            <a:endParaRPr lang="en-US" dirty="0"/>
          </a:p>
          <a:p>
            <a:r>
              <a:rPr lang="en-US" dirty="0" smtClean="0"/>
              <a:t>Water containers must be labeled</a:t>
            </a:r>
          </a:p>
          <a:p>
            <a:pPr lvl="1"/>
            <a:r>
              <a:rPr lang="en-US" dirty="0" smtClean="0"/>
              <a:t>Clear liquids are not water by default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1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5715000" cy="5181600"/>
          </a:xfrm>
        </p:spPr>
        <p:txBody>
          <a:bodyPr/>
          <a:lstStyle/>
          <a:p>
            <a:r>
              <a:rPr lang="en-US" dirty="0" smtClean="0"/>
              <a:t>Over the next three years WHMIS is receiving an overhaul through GHS</a:t>
            </a:r>
          </a:p>
          <a:p>
            <a:pPr lvl="1"/>
            <a:r>
              <a:rPr lang="en-US" dirty="0" smtClean="0"/>
              <a:t>Additional symbols</a:t>
            </a:r>
          </a:p>
          <a:p>
            <a:pPr lvl="1"/>
            <a:r>
              <a:rPr lang="en-US" dirty="0" smtClean="0"/>
              <a:t>New classes of hazards</a:t>
            </a:r>
          </a:p>
          <a:p>
            <a:pPr lvl="1"/>
            <a:r>
              <a:rPr lang="en-US" dirty="0" smtClean="0"/>
              <a:t>Global harmonization</a:t>
            </a:r>
          </a:p>
          <a:p>
            <a:endParaRPr lang="en-US" dirty="0"/>
          </a:p>
          <a:p>
            <a:r>
              <a:rPr lang="en-US" dirty="0" smtClean="0"/>
              <a:t>Additional training will be provided</a:t>
            </a:r>
            <a:endParaRPr lang="en-US" dirty="0"/>
          </a:p>
        </p:txBody>
      </p:sp>
      <p:pic>
        <p:nvPicPr>
          <p:cNvPr id="4" name="Picture 2" descr="http://blog.weberpackaging.com/wp-content/uploads/2013/04/GHS-Pictogram-chart-Web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799"/>
            <a:ext cx="2943497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696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Employee “right-to-know” legislation</a:t>
            </a:r>
          </a:p>
          <a:p>
            <a:pPr lvl="1"/>
            <a:r>
              <a:rPr lang="en-US" dirty="0" smtClean="0"/>
              <a:t>Education regarding WHMIS system</a:t>
            </a:r>
          </a:p>
          <a:p>
            <a:pPr lvl="1"/>
            <a:r>
              <a:rPr lang="en-US" dirty="0" smtClean="0"/>
              <a:t>Education regarding hazards of specific chemicals that are used under normal conditions</a:t>
            </a:r>
          </a:p>
          <a:p>
            <a:pPr lvl="1"/>
            <a:r>
              <a:rPr lang="en-US" dirty="0" smtClean="0"/>
              <a:t>Chemicals must be </a:t>
            </a:r>
            <a:r>
              <a:rPr lang="en-US" dirty="0" err="1" smtClean="0"/>
              <a:t>labelled</a:t>
            </a:r>
            <a:endParaRPr lang="en-US" dirty="0" smtClean="0"/>
          </a:p>
          <a:p>
            <a:pPr lvl="1"/>
            <a:r>
              <a:rPr lang="en-US" dirty="0" smtClean="0"/>
              <a:t>MSDS must be readily available</a:t>
            </a:r>
          </a:p>
          <a:p>
            <a:pPr lvl="1"/>
            <a:endParaRPr lang="en-US" dirty="0"/>
          </a:p>
          <a:p>
            <a:r>
              <a:rPr lang="en-US" dirty="0" smtClean="0"/>
              <a:t>Three parts</a:t>
            </a:r>
          </a:p>
          <a:p>
            <a:pPr lvl="1"/>
            <a:r>
              <a:rPr lang="en-US" dirty="0" smtClean="0"/>
              <a:t>System education</a:t>
            </a:r>
          </a:p>
          <a:p>
            <a:pPr lvl="1"/>
            <a:r>
              <a:rPr lang="en-US" dirty="0" smtClean="0"/>
              <a:t>Implementation</a:t>
            </a:r>
          </a:p>
          <a:p>
            <a:pPr lvl="1"/>
            <a:r>
              <a:rPr lang="en-US" smtClean="0"/>
              <a:t>Role-specific training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787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</a:rPr>
              <a:t>Who is in Charge of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Everyone</a:t>
            </a:r>
            <a:r>
              <a:rPr lang="en-US" dirty="0" smtClean="0"/>
              <a:t> on campus is part of our safety apparatus  </a:t>
            </a:r>
          </a:p>
          <a:p>
            <a:pPr lvl="1"/>
            <a:r>
              <a:rPr lang="en-US" i="1" dirty="0" smtClean="0"/>
              <a:t>You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Participate in training, comprehend information, report safety issues, ask questions, follow procedures  </a:t>
            </a:r>
          </a:p>
          <a:p>
            <a:pPr lvl="1"/>
            <a:r>
              <a:rPr lang="en-US" dirty="0" smtClean="0"/>
              <a:t>Supervisor/manager/SLI</a:t>
            </a:r>
          </a:p>
          <a:p>
            <a:pPr lvl="2"/>
            <a:r>
              <a:rPr lang="en-US" dirty="0" smtClean="0"/>
              <a:t>Providing specific/specialized training, provide PPE, monitor activities, develop and maintain safe work plans</a:t>
            </a:r>
          </a:p>
          <a:p>
            <a:pPr lvl="1"/>
            <a:r>
              <a:rPr lang="en-US" dirty="0" smtClean="0"/>
              <a:t>Dispensing Chemist (Chemical and Radiation Safety Officer) </a:t>
            </a:r>
          </a:p>
          <a:p>
            <a:pPr lvl="2"/>
            <a:r>
              <a:rPr lang="en-US" dirty="0" smtClean="0"/>
              <a:t>Assist in achieving regulatory compliance, develop proactive strategies, provide training, monitor safety of laboratories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ahoma" pitchFamily="34" charset="0"/>
              </a:rPr>
              <a:t>MSDS</a:t>
            </a:r>
            <a:endParaRPr lang="en-US" dirty="0"/>
          </a:p>
        </p:txBody>
      </p:sp>
      <p:pic>
        <p:nvPicPr>
          <p:cNvPr id="3" name="Picture 8" descr="BS0132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819400"/>
            <a:ext cx="289560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493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Safety Data Sheets (MSDS)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 to labeling in a laboratory, the next most important type of communication regarding hazards is the MSDS. </a:t>
            </a:r>
          </a:p>
          <a:p>
            <a:endParaRPr lang="en-US" dirty="0" smtClean="0"/>
          </a:p>
          <a:p>
            <a:r>
              <a:rPr lang="en-US" dirty="0" smtClean="0"/>
              <a:t>This will communicate the information necessary regarding various hazards associated with chemicals and biological agents. 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</a:rPr>
              <a:t>Reading the MSDS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2895600" cy="5181600"/>
          </a:xfrm>
        </p:spPr>
        <p:txBody>
          <a:bodyPr/>
          <a:lstStyle/>
          <a:p>
            <a:r>
              <a:rPr lang="en-US" dirty="0" smtClean="0"/>
              <a:t>MSDS are broken down into sections</a:t>
            </a:r>
          </a:p>
          <a:p>
            <a:r>
              <a:rPr lang="en-US" dirty="0" smtClean="0"/>
              <a:t>Canadian WHIMS dictates 9 sections</a:t>
            </a:r>
          </a:p>
          <a:p>
            <a:r>
              <a:rPr lang="en-US" dirty="0" smtClean="0"/>
              <a:t>International standard is 16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76600" y="1300474"/>
          <a:ext cx="5791200" cy="5557526"/>
        </p:xfrm>
        <a:graphic>
          <a:graphicData uri="http://schemas.openxmlformats.org/drawingml/2006/table">
            <a:tbl>
              <a:tblPr/>
              <a:tblGrid>
                <a:gridCol w="643467"/>
                <a:gridCol w="1794933"/>
                <a:gridCol w="685800"/>
                <a:gridCol w="2667000"/>
              </a:tblGrid>
              <a:tr h="240030">
                <a:tc gridSpan="4">
                  <a:txBody>
                    <a:bodyPr/>
                    <a:lstStyle/>
                    <a:p>
                      <a:r>
                        <a:rPr lang="en-US" sz="1200" dirty="0"/>
                        <a:t>Comparison of MSDS headings in WHMIS </a:t>
                      </a:r>
                      <a:r>
                        <a:rPr lang="en-US" sz="1200" dirty="0" smtClean="0"/>
                        <a:t> legislation </a:t>
                      </a:r>
                      <a:r>
                        <a:rPr lang="en-US" sz="1200" dirty="0"/>
                        <a:t>and other standards (ANSI, GHS)</a:t>
                      </a:r>
                    </a:p>
                  </a:txBody>
                  <a:tcPr marL="25400" marR="254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160"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WHMIS (Canadian)</a:t>
                      </a:r>
                      <a:endParaRPr lang="en-US" sz="1200" dirty="0"/>
                    </a:p>
                  </a:txBody>
                  <a:tcPr marL="25400" marR="254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/>
                        <a:t>ANSI / GHS</a:t>
                      </a:r>
                    </a:p>
                  </a:txBody>
                  <a:tcPr marL="25400" marR="254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Item</a:t>
                      </a:r>
                      <a:endParaRPr lang="en-US" sz="1200" dirty="0"/>
                    </a:p>
                  </a:txBody>
                  <a:tcPr marL="25400" marR="254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Heading suggested in CPR schedule</a:t>
                      </a:r>
                      <a:endParaRPr lang="en-US" sz="1200" dirty="0"/>
                    </a:p>
                  </a:txBody>
                  <a:tcPr marL="25400" marR="254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Section</a:t>
                      </a:r>
                      <a:endParaRPr lang="en-US" sz="1200"/>
                    </a:p>
                  </a:txBody>
                  <a:tcPr marL="25400" marR="254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Heading</a:t>
                      </a:r>
                      <a:endParaRPr lang="en-US" sz="1200"/>
                    </a:p>
                  </a:txBody>
                  <a:tcPr marL="25400" marR="25400" marT="12700" marB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Hazardous Ingredients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Product and Company Identification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Preparation Information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Hazards Identification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1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Product Information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Composition/Information on Ingredients 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Physical Data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First Aid Measures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1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Fire or Explosion Hazard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Fire Fighting Measures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1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Reactivity Data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Accidental Release Measures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Toxicological Properties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Handling and Storage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Preventive Measures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Exposure Controls/Personal Protection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1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First Aid Measures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Physical and Chemical Properties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 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 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Stability and Reactivity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 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 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Toxicological Information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 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 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Ecological Information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1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 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 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13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Disposal Considerations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 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 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14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Transport Information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 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 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15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Regulatory Information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 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 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16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Other Information</a:t>
                      </a:r>
                    </a:p>
                  </a:txBody>
                  <a:tcPr marL="25400" marR="25400" marT="12700" marB="12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Laboratory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an MSDS important?  When you know characteristics about a substance it can aid in precautionary measure to take when using it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Also, if there is a spill either on a surface or on your skin, the MSDS can supply you with the response measures</a:t>
            </a:r>
            <a:endParaRPr lang="en-US" dirty="0"/>
          </a:p>
        </p:txBody>
      </p:sp>
      <p:pic>
        <p:nvPicPr>
          <p:cNvPr id="4" name="Picture 8" descr="BD0493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572000"/>
            <a:ext cx="2265363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MSDS to every chemical in your lab must be available to you </a:t>
            </a:r>
          </a:p>
          <a:p>
            <a:r>
              <a:rPr lang="en-US" dirty="0" smtClean="0"/>
              <a:t>It may be in a notebook or available over the internet</a:t>
            </a:r>
          </a:p>
          <a:p>
            <a:r>
              <a:rPr lang="en-US" dirty="0" smtClean="0"/>
              <a:t>Make sure you find the location of the MSDSs in your room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MSDS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relevant portions of the MSDS for </a:t>
            </a:r>
            <a:r>
              <a:rPr lang="en-US" i="1" dirty="0" smtClean="0"/>
              <a:t>every</a:t>
            </a:r>
            <a:r>
              <a:rPr lang="en-US" dirty="0" smtClean="0"/>
              <a:t> chemical you use at least once</a:t>
            </a:r>
          </a:p>
          <a:p>
            <a:pPr lvl="1"/>
            <a:r>
              <a:rPr lang="en-US" dirty="0" smtClean="0"/>
              <a:t>e.g., PPE, handling precautions, physical properties (flash point)</a:t>
            </a:r>
          </a:p>
          <a:p>
            <a:pPr lvl="1"/>
            <a:r>
              <a:rPr lang="en-US" dirty="0" smtClean="0"/>
              <a:t>This is a small investment that can protect you</a:t>
            </a:r>
          </a:p>
          <a:p>
            <a:r>
              <a:rPr lang="en-US" dirty="0" smtClean="0"/>
              <a:t>There may be protection, storage, or first aid requirements that you or your supervisor are unaware of</a:t>
            </a:r>
          </a:p>
          <a:p>
            <a:pPr lvl="1"/>
            <a:r>
              <a:rPr lang="en-US" dirty="0" smtClean="0"/>
              <a:t>Methanol-can absorb through skin</a:t>
            </a:r>
          </a:p>
          <a:p>
            <a:pPr lvl="1"/>
            <a:r>
              <a:rPr lang="en-US" dirty="0" smtClean="0"/>
              <a:t>Can cause liver and kidney disorders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MSDS at UNBC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5486400" cy="5181600"/>
          </a:xfrm>
        </p:spPr>
        <p:txBody>
          <a:bodyPr/>
          <a:lstStyle/>
          <a:p>
            <a:r>
              <a:rPr lang="en-US" dirty="0" smtClean="0"/>
              <a:t>There is a link from the </a:t>
            </a:r>
            <a:r>
              <a:rPr lang="en-US" dirty="0" err="1" smtClean="0"/>
              <a:t>Chemstores</a:t>
            </a:r>
            <a:r>
              <a:rPr lang="en-US" dirty="0" smtClean="0"/>
              <a:t> website to searchable MSDS database maintained by the Canadian Centre for Occupational Health and Safety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43243" t="22479" r="26757" b="4793"/>
          <a:stretch>
            <a:fillRect/>
          </a:stretch>
        </p:blipFill>
        <p:spPr bwMode="auto">
          <a:xfrm>
            <a:off x="5914505" y="3657600"/>
            <a:ext cx="322949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MSDS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9256" r="57297" b="17355"/>
          <a:stretch>
            <a:fillRect/>
          </a:stretch>
        </p:blipFill>
        <p:spPr bwMode="auto">
          <a:xfrm>
            <a:off x="256745" y="2514600"/>
            <a:ext cx="477245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10000" t="9917" r="67297" b="18017"/>
          <a:stretch>
            <a:fillRect/>
          </a:stretch>
        </p:blipFill>
        <p:spPr bwMode="auto">
          <a:xfrm>
            <a:off x="5181600" y="1829707"/>
            <a:ext cx="3733800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Inventory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7586" name="Picture 2" descr="Free Barcode Fo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600"/>
            <a:ext cx="4914900" cy="169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48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Fire response plan</a:t>
            </a:r>
          </a:p>
          <a:p>
            <a:pPr lvl="1"/>
            <a:r>
              <a:rPr lang="en-US" dirty="0" smtClean="0"/>
              <a:t>Used by fire department during pre-incident planning and during incident </a:t>
            </a:r>
            <a:r>
              <a:rPr lang="en-US" dirty="0" smtClean="0"/>
              <a:t>response</a:t>
            </a:r>
          </a:p>
          <a:p>
            <a:pPr lvl="1"/>
            <a:endParaRPr lang="en-US" dirty="0"/>
          </a:p>
          <a:p>
            <a:r>
              <a:rPr lang="en-US" dirty="0" err="1" smtClean="0"/>
              <a:t>WorkSafeBC</a:t>
            </a:r>
            <a:r>
              <a:rPr lang="en-US" dirty="0" smtClean="0"/>
              <a:t> </a:t>
            </a:r>
            <a:r>
              <a:rPr lang="en-US" dirty="0" smtClean="0"/>
              <a:t>requirement</a:t>
            </a:r>
          </a:p>
          <a:p>
            <a:pPr lvl="1"/>
            <a:r>
              <a:rPr lang="en-US" dirty="0" smtClean="0"/>
              <a:t>Inventory and MSDS must </a:t>
            </a:r>
            <a:r>
              <a:rPr lang="en-US" dirty="0" smtClean="0"/>
              <a:t>available</a:t>
            </a:r>
          </a:p>
          <a:p>
            <a:pPr lvl="1"/>
            <a:endParaRPr lang="en-US" dirty="0"/>
          </a:p>
          <a:p>
            <a:r>
              <a:rPr lang="en-US" dirty="0" smtClean="0"/>
              <a:t>Fire </a:t>
            </a:r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Maximum volumes allowed in a room (1500L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Encourages use of materials already on campus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891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itchFamily="34" charset="0"/>
              </a:rPr>
              <a:t>Who is in Charge of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&amp; Safety Coordinator</a:t>
            </a:r>
          </a:p>
          <a:p>
            <a:pPr lvl="1"/>
            <a:r>
              <a:rPr lang="en-US" dirty="0"/>
              <a:t>Assist in achieving regulatory compliance, develop proactive strategies, provide training, monitor safety of </a:t>
            </a:r>
            <a:r>
              <a:rPr lang="en-US" dirty="0" smtClean="0"/>
              <a:t>laboratories</a:t>
            </a:r>
            <a:endParaRPr lang="en-US" dirty="0"/>
          </a:p>
          <a:p>
            <a:r>
              <a:rPr lang="en-US" dirty="0" smtClean="0"/>
              <a:t>Laboratory Safety Committee</a:t>
            </a:r>
          </a:p>
          <a:p>
            <a:pPr lvl="1"/>
            <a:r>
              <a:rPr lang="en-US" dirty="0" smtClean="0"/>
              <a:t>Develop policy and procedures, provide guidance for development of lab safety structure, make recommendation to JOHS Committee</a:t>
            </a:r>
            <a:endParaRPr lang="en-US" dirty="0"/>
          </a:p>
          <a:p>
            <a:r>
              <a:rPr lang="en-US" dirty="0" smtClean="0"/>
              <a:t>Joint Occupational Health &amp; Safety Committee</a:t>
            </a:r>
          </a:p>
        </p:txBody>
      </p:sp>
    </p:spTree>
    <p:extLst>
      <p:ext uri="{BB962C8B-B14F-4D97-AF65-F5344CB8AC3E}">
        <p14:creationId xmlns:p14="http://schemas.microsoft.com/office/powerpoint/2010/main" val="12613013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UNBC Chemical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Barcodes are placed on chemicals when they arrive</a:t>
            </a:r>
          </a:p>
          <a:p>
            <a:endParaRPr lang="en-US" dirty="0" smtClean="0"/>
          </a:p>
          <a:p>
            <a:r>
              <a:rPr lang="en-US" dirty="0" smtClean="0"/>
              <a:t>The chemical is entered into the </a:t>
            </a:r>
            <a:r>
              <a:rPr lang="en-US" dirty="0" err="1" smtClean="0"/>
              <a:t>Vertere</a:t>
            </a:r>
            <a:r>
              <a:rPr lang="en-US" dirty="0" smtClean="0"/>
              <a:t> chemical inventory</a:t>
            </a:r>
          </a:p>
          <a:p>
            <a:endParaRPr lang="en-US" dirty="0"/>
          </a:p>
          <a:p>
            <a:r>
              <a:rPr lang="en-US" dirty="0" err="1" smtClean="0"/>
              <a:t>Vertere</a:t>
            </a:r>
            <a:r>
              <a:rPr lang="en-US" dirty="0" smtClean="0"/>
              <a:t> is used to generate all </a:t>
            </a:r>
          </a:p>
          <a:p>
            <a:pPr marL="0" indent="0">
              <a:buNone/>
            </a:pPr>
            <a:r>
              <a:rPr lang="en-US" dirty="0" smtClean="0"/>
              <a:t>    documents</a:t>
            </a:r>
          </a:p>
        </p:txBody>
      </p:sp>
      <p:pic>
        <p:nvPicPr>
          <p:cNvPr id="68610" name="Picture 2" descr="http://www.unbc.ca/sites/default/files/styles/webpage_image/public/sections/chemstores/example-unbc-barcode-arrow_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1"/>
          <a:stretch/>
        </p:blipFill>
        <p:spPr bwMode="auto">
          <a:xfrm>
            <a:off x="5878586" y="3657600"/>
            <a:ext cx="297370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28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0" t="5545" r="1"/>
          <a:stretch/>
        </p:blipFill>
        <p:spPr bwMode="auto">
          <a:xfrm>
            <a:off x="0" y="76200"/>
            <a:ext cx="9220200" cy="559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62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Vertere</a:t>
            </a:r>
            <a:r>
              <a:rPr lang="en-US" dirty="0" smtClean="0"/>
              <a:t>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Consumed chemicals</a:t>
            </a:r>
          </a:p>
          <a:p>
            <a:pPr lvl="1"/>
            <a:r>
              <a:rPr lang="en-US" dirty="0" smtClean="0"/>
              <a:t>Email </a:t>
            </a:r>
            <a:r>
              <a:rPr lang="en-US" dirty="0"/>
              <a:t>the number to the Dispensing </a:t>
            </a:r>
            <a:r>
              <a:rPr lang="en-US" dirty="0" smtClean="0"/>
              <a:t>Chemist</a:t>
            </a:r>
          </a:p>
          <a:p>
            <a:pPr lvl="1"/>
            <a:r>
              <a:rPr lang="en-US" dirty="0" smtClean="0"/>
              <a:t>Deface the barcode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Physical </a:t>
            </a:r>
            <a:r>
              <a:rPr lang="en-US" dirty="0"/>
              <a:t>inventory is performed </a:t>
            </a:r>
          </a:p>
          <a:p>
            <a:pPr marL="0" indent="0">
              <a:buNone/>
            </a:pPr>
            <a:r>
              <a:rPr lang="en-US" dirty="0"/>
              <a:t>    every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81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IN00673_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122488" y="685800"/>
            <a:ext cx="48101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Protective Equipment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Acronym for </a:t>
            </a:r>
            <a:r>
              <a:rPr lang="en-US" i="1" dirty="0" smtClean="0"/>
              <a:t>personal protective equipment</a:t>
            </a:r>
            <a:r>
              <a:rPr lang="en-US" dirty="0" smtClean="0"/>
              <a:t>  </a:t>
            </a:r>
          </a:p>
          <a:p>
            <a:r>
              <a:rPr lang="en-US" dirty="0" smtClean="0"/>
              <a:t>This is the equipment that is necessary to protect yourself from hazardous materials </a:t>
            </a:r>
            <a:endParaRPr lang="en-US" dirty="0"/>
          </a:p>
        </p:txBody>
      </p:sp>
      <p:graphicFrame>
        <p:nvGraphicFramePr>
          <p:cNvPr id="45071" name="Object 15"/>
          <p:cNvGraphicFramePr>
            <a:graphicFrameLocks noChangeAspect="1"/>
          </p:cNvGraphicFramePr>
          <p:nvPr/>
        </p:nvGraphicFramePr>
        <p:xfrm>
          <a:off x="1524000" y="4343400"/>
          <a:ext cx="2876550" cy="212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hoto Editor Photo" r:id="rId3" imgW="1961905" imgH="1448002" progId="">
                  <p:embed/>
                </p:oleObj>
              </mc:Choice>
              <mc:Fallback>
                <p:oleObj name="Photo Editor Photo" r:id="rId3" imgW="1961905" imgH="1448002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343400"/>
                        <a:ext cx="2876550" cy="212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7" descr="j03028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367213"/>
            <a:ext cx="2971800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Chemicals &amp; PPE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chemicals are being used there is always the possibility of a spill</a:t>
            </a:r>
          </a:p>
          <a:p>
            <a:r>
              <a:rPr lang="en-US" dirty="0" smtClean="0"/>
              <a:t>The proper PPE to use when chemicals are involved would include:</a:t>
            </a:r>
          </a:p>
          <a:p>
            <a:pPr lvl="1"/>
            <a:r>
              <a:rPr lang="en-US" dirty="0" smtClean="0"/>
              <a:t>Eye/face protection: safety glasses, goggles, face shield</a:t>
            </a:r>
          </a:p>
          <a:p>
            <a:pPr lvl="1"/>
            <a:r>
              <a:rPr lang="en-US" dirty="0" smtClean="0"/>
              <a:t>Hand protection (Gloves): </a:t>
            </a:r>
            <a:r>
              <a:rPr lang="en-US" dirty="0" err="1" smtClean="0"/>
              <a:t>nitrile</a:t>
            </a:r>
            <a:r>
              <a:rPr lang="en-US" dirty="0" smtClean="0"/>
              <a:t>, rubber, latex, PVC</a:t>
            </a:r>
          </a:p>
          <a:p>
            <a:pPr lvl="1"/>
            <a:r>
              <a:rPr lang="en-US" dirty="0" smtClean="0"/>
              <a:t>Body: lab jacket, apron</a:t>
            </a:r>
          </a:p>
          <a:p>
            <a:pPr lvl="1"/>
            <a:r>
              <a:rPr lang="en-US" dirty="0" smtClean="0"/>
              <a:t>Lungs: respirator, fume hood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Is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Gloves are variably permeable to chemicals</a:t>
            </a:r>
          </a:p>
          <a:p>
            <a:pPr lvl="1"/>
            <a:r>
              <a:rPr lang="en-US" dirty="0" smtClean="0"/>
              <a:t>Duration of contact, chemical, concentration, pH, carrier solvents, potential for cuts, abrasiveness, and quantity</a:t>
            </a:r>
          </a:p>
          <a:p>
            <a:r>
              <a:rPr lang="en-US" dirty="0" smtClean="0"/>
              <a:t>Safety glasses, goggles, </a:t>
            </a:r>
            <a:r>
              <a:rPr lang="en-US" dirty="0" err="1" smtClean="0"/>
              <a:t>faceshield</a:t>
            </a:r>
            <a:endParaRPr lang="en-US" dirty="0" smtClean="0"/>
          </a:p>
          <a:p>
            <a:pPr lvl="1"/>
            <a:r>
              <a:rPr lang="en-US" dirty="0" smtClean="0"/>
              <a:t>Chemical, quantity, height, pressurized system, and environment</a:t>
            </a:r>
          </a:p>
          <a:p>
            <a:r>
              <a:rPr lang="en-US" dirty="0"/>
              <a:t>Respirator</a:t>
            </a:r>
          </a:p>
          <a:p>
            <a:pPr lvl="1"/>
            <a:r>
              <a:rPr lang="en-US" dirty="0"/>
              <a:t>Chemical, particulate/aerosol size, </a:t>
            </a:r>
            <a:r>
              <a:rPr lang="en-US" dirty="0" smtClean="0"/>
              <a:t>exposure duration, and </a:t>
            </a:r>
            <a:r>
              <a:rPr lang="en-US" dirty="0"/>
              <a:t>environment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Is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/>
              <a:t>information is often needed to select PPE</a:t>
            </a:r>
          </a:p>
          <a:p>
            <a:pPr lvl="1"/>
            <a:r>
              <a:rPr lang="en-US" dirty="0"/>
              <a:t>Glove selection </a:t>
            </a:r>
            <a:r>
              <a:rPr lang="en-US" dirty="0" smtClean="0"/>
              <a:t>table, TWA</a:t>
            </a:r>
            <a:endParaRPr lang="en-US" dirty="0"/>
          </a:p>
          <a:p>
            <a:endParaRPr lang="en-US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2" t="8933" r="5342" b="4070"/>
          <a:stretch/>
        </p:blipFill>
        <p:spPr bwMode="auto">
          <a:xfrm>
            <a:off x="1371600" y="2514599"/>
            <a:ext cx="6486787" cy="422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9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PPE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Knowing how to properly use PPE can be the key to adequate protection.  </a:t>
            </a:r>
          </a:p>
          <a:p>
            <a:r>
              <a:rPr lang="en-US" dirty="0" smtClean="0"/>
              <a:t>Not only do you want to make sure it is the proper size for you, but also make sure you are wearing it properly.  </a:t>
            </a:r>
          </a:p>
          <a:p>
            <a:pPr lvl="1"/>
            <a:r>
              <a:rPr lang="en-US" dirty="0" smtClean="0"/>
              <a:t>e.g., fit tests are required for respirators</a:t>
            </a:r>
          </a:p>
          <a:p>
            <a:r>
              <a:rPr lang="en-US" dirty="0" smtClean="0"/>
              <a:t>Let your supervisor know if you need a different size. </a:t>
            </a:r>
          </a:p>
          <a:p>
            <a:pPr lvl="1"/>
            <a:r>
              <a:rPr lang="en-US" dirty="0" smtClean="0"/>
              <a:t>PPE is relatively cheap compared to other items in a lab or the cost of an injury</a:t>
            </a:r>
          </a:p>
          <a:p>
            <a:pPr lvl="1"/>
            <a:r>
              <a:rPr lang="en-US" dirty="0" smtClean="0"/>
              <a:t>Poorly sized PPE does not get used as often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Fume Hoods and BSCs</a:t>
            </a:r>
            <a:endParaRPr lang="en-US" dirty="0"/>
          </a:p>
        </p:txBody>
      </p:sp>
      <p:graphicFrame>
        <p:nvGraphicFramePr>
          <p:cNvPr id="61442" name="Object 6"/>
          <p:cNvGraphicFramePr>
            <a:graphicFrameLocks noChangeAspect="1"/>
          </p:cNvGraphicFramePr>
          <p:nvPr/>
        </p:nvGraphicFramePr>
        <p:xfrm>
          <a:off x="3200400" y="3276600"/>
          <a:ext cx="266700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6" name="Photo Editor Photo" r:id="rId3" imgW="6095238" imgH="4571429" progId="">
                  <p:embed/>
                </p:oleObj>
              </mc:Choice>
              <mc:Fallback>
                <p:oleObj name="Photo Editor Photo" r:id="rId3" imgW="6095238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276600"/>
                        <a:ext cx="2667000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038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</a:rPr>
              <a:t>Introduction to the Laboratory</a:t>
            </a:r>
            <a:endParaRPr lang="en-US" dirty="0"/>
          </a:p>
        </p:txBody>
      </p:sp>
      <p:pic>
        <p:nvPicPr>
          <p:cNvPr id="3" name="Picture 4" descr="j00787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429000"/>
            <a:ext cx="3452813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</a:rPr>
              <a:t>Engineering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3200" dirty="0" smtClean="0">
                <a:latin typeface="Tahoma" pitchFamily="34" charset="0"/>
              </a:rPr>
              <a:t>Let’s look at the following barriers:</a:t>
            </a:r>
            <a:endParaRPr lang="en-US" sz="1800" dirty="0" smtClean="0">
              <a:latin typeface="Tahoma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000" dirty="0" smtClean="0">
                <a:latin typeface="Tahoma" pitchFamily="34" charset="0"/>
              </a:rPr>
              <a:t>		</a:t>
            </a:r>
            <a:r>
              <a:rPr lang="en-US" sz="3200" dirty="0" smtClean="0">
                <a:latin typeface="Tahoma" pitchFamily="34" charset="0"/>
              </a:rPr>
              <a:t>		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Tahoma" pitchFamily="34" charset="0"/>
              </a:rPr>
              <a:t>		Fume hood</a:t>
            </a:r>
          </a:p>
          <a:p>
            <a:pPr>
              <a:lnSpc>
                <a:spcPct val="90000"/>
              </a:lnSpc>
              <a:buNone/>
            </a:pPr>
            <a:endParaRPr lang="en-US" dirty="0" smtClean="0">
              <a:latin typeface="Tahoma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Tahoma" pitchFamily="34" charset="0"/>
              </a:rPr>
              <a:t>		Biological Safety Cabinet (BSC)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Tahoma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835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</a:rPr>
              <a:t>Fume 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fume hood is used with chemicals</a:t>
            </a:r>
          </a:p>
          <a:p>
            <a:endParaRPr lang="en-US" dirty="0" smtClean="0"/>
          </a:p>
          <a:p>
            <a:r>
              <a:rPr lang="en-US" dirty="0" smtClean="0"/>
              <a:t>The main function is to exhaust the vapors, aerosols, and gases to the atmosphere</a:t>
            </a:r>
          </a:p>
          <a:p>
            <a:endParaRPr lang="en-US" dirty="0" smtClean="0"/>
          </a:p>
          <a:p>
            <a:r>
              <a:rPr lang="en-US" dirty="0" smtClean="0"/>
              <a:t>The hood is designed to minimize your exposure to airborne contaminants  </a:t>
            </a:r>
          </a:p>
          <a:p>
            <a:pPr lvl="1"/>
            <a:r>
              <a:rPr lang="en-US" dirty="0" smtClean="0"/>
              <a:t>This is not to be used with </a:t>
            </a:r>
            <a:r>
              <a:rPr lang="en-US" dirty="0" err="1" smtClean="0"/>
              <a:t>biohazardous</a:t>
            </a:r>
            <a:r>
              <a:rPr lang="en-US" dirty="0" smtClean="0"/>
              <a:t> materials due to insufficient filtration/treatment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8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</a:rPr>
              <a:t>Fume Hood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 the exhaust blower is operating and air is entering the hood </a:t>
            </a:r>
          </a:p>
          <a:p>
            <a:r>
              <a:rPr lang="en-US" dirty="0" smtClean="0"/>
              <a:t>Remember, do not put your face inside the hood!</a:t>
            </a:r>
          </a:p>
          <a:p>
            <a:r>
              <a:rPr lang="en-US" dirty="0" smtClean="0"/>
              <a:t>Minimize storage of chemicals or other items in the hood</a:t>
            </a:r>
          </a:p>
          <a:p>
            <a:r>
              <a:rPr lang="en-US" dirty="0" smtClean="0"/>
              <a:t>Clean spills immediately</a:t>
            </a:r>
          </a:p>
          <a:p>
            <a:r>
              <a:rPr lang="en-US" dirty="0" smtClean="0"/>
              <a:t>Work with the sash at the proper operating level as indicated by the arrows</a:t>
            </a:r>
          </a:p>
          <a:p>
            <a:pPr lvl="1"/>
            <a:r>
              <a:rPr lang="en-US" dirty="0" smtClean="0"/>
              <a:t>Check it everyday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1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Think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obstructing airflow</a:t>
            </a:r>
          </a:p>
          <a:p>
            <a:r>
              <a:rPr lang="en-US" dirty="0" smtClean="0"/>
              <a:t>Avoid placing lightweight items in the hood that can be drawn into the exhaust system</a:t>
            </a:r>
          </a:p>
          <a:p>
            <a:pPr lvl="1"/>
            <a:r>
              <a:rPr lang="en-US" dirty="0" smtClean="0"/>
              <a:t>Paper towels</a:t>
            </a:r>
          </a:p>
          <a:p>
            <a:pPr lvl="1"/>
            <a:r>
              <a:rPr lang="en-US" dirty="0" smtClean="0"/>
              <a:t>Pieces of </a:t>
            </a:r>
            <a:r>
              <a:rPr lang="en-US" dirty="0" err="1" smtClean="0"/>
              <a:t>styrofoam</a:t>
            </a:r>
            <a:endParaRPr lang="en-US" dirty="0" smtClean="0"/>
          </a:p>
          <a:p>
            <a:r>
              <a:rPr lang="en-US" dirty="0" err="1" smtClean="0"/>
              <a:t>Fumehoods</a:t>
            </a:r>
            <a:r>
              <a:rPr lang="en-US" dirty="0" smtClean="0"/>
              <a:t> do not function during power outages</a:t>
            </a:r>
          </a:p>
          <a:p>
            <a:pPr lvl="1"/>
            <a:r>
              <a:rPr lang="en-US" dirty="0" smtClean="0"/>
              <a:t>Work cannot continue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072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Fume Hoods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not in use, containers should be capped</a:t>
            </a:r>
          </a:p>
          <a:p>
            <a:endParaRPr lang="en-US" dirty="0" smtClean="0"/>
          </a:p>
          <a:p>
            <a:r>
              <a:rPr lang="en-US" dirty="0" smtClean="0"/>
              <a:t>Fume hoods should be turned off when not in use, unless this poses a clear hazard</a:t>
            </a:r>
          </a:p>
          <a:p>
            <a:pPr lvl="1"/>
            <a:r>
              <a:rPr lang="en-US" dirty="0" smtClean="0"/>
              <a:t>Fume hoods are massive energy consumers</a:t>
            </a:r>
          </a:p>
          <a:p>
            <a:pPr lvl="2"/>
            <a:r>
              <a:rPr lang="en-US" dirty="0" smtClean="0"/>
              <a:t>They vent heated/filtered/cooled air directly to the environment</a:t>
            </a:r>
          </a:p>
          <a:p>
            <a:pPr lvl="1"/>
            <a:r>
              <a:rPr lang="en-US" dirty="0" smtClean="0"/>
              <a:t>Close hood, flick switch, and hit alarm silence button</a:t>
            </a:r>
          </a:p>
          <a:p>
            <a:pPr lvl="1"/>
            <a:r>
              <a:rPr lang="en-US" dirty="0" smtClean="0"/>
              <a:t>If additional hazard is created (e.g., heavy winds move air through ducts) leave it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04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</a:rPr>
              <a:t>Biological Safety Cabinet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biological safety cabinet (BSC) is used as a containment for infectious </a:t>
            </a:r>
            <a:r>
              <a:rPr lang="en-US" dirty="0" smtClean="0"/>
              <a:t>agents</a:t>
            </a:r>
          </a:p>
          <a:p>
            <a:pPr lvl="1"/>
            <a:r>
              <a:rPr lang="en-US" dirty="0" smtClean="0"/>
              <a:t>Uses HEPA filter to filter exhausted air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high </a:t>
            </a:r>
            <a:r>
              <a:rPr lang="en-US" dirty="0" smtClean="0"/>
              <a:t>efficiency particulate air </a:t>
            </a:r>
            <a:r>
              <a:rPr lang="en-US" dirty="0" smtClean="0"/>
              <a:t>filter </a:t>
            </a:r>
            <a:r>
              <a:rPr lang="en-US" dirty="0" smtClean="0"/>
              <a:t>is able to remove particles at a size of 0.3 um with a minimum efficiency of 99.97</a:t>
            </a:r>
            <a:r>
              <a:rPr lang="en-US" dirty="0" smtClean="0"/>
              <a:t>%</a:t>
            </a:r>
          </a:p>
          <a:p>
            <a:pPr lvl="1"/>
            <a:endParaRPr lang="en-US" dirty="0" smtClean="0"/>
          </a:p>
          <a:p>
            <a:r>
              <a:rPr lang="en-US" dirty="0"/>
              <a:t>There are several designs of BSC</a:t>
            </a:r>
          </a:p>
          <a:p>
            <a:pPr lvl="1"/>
            <a:r>
              <a:rPr lang="en-US" dirty="0"/>
              <a:t>Filter and recirculate air</a:t>
            </a:r>
          </a:p>
          <a:p>
            <a:pPr lvl="1"/>
            <a:r>
              <a:rPr lang="en-US" dirty="0"/>
              <a:t>Filter and exhaust </a:t>
            </a:r>
            <a:r>
              <a:rPr lang="en-US" dirty="0" smtClean="0"/>
              <a:t>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5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 dirty="0" smtClean="0"/>
              <a:t>Signs</a:t>
            </a:r>
            <a:endParaRPr lang="en-US" dirty="0"/>
          </a:p>
        </p:txBody>
      </p:sp>
      <p:pic>
        <p:nvPicPr>
          <p:cNvPr id="3" name="Picture 11" descr="sign_caution-chem-no-food-drink-stor-unit-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159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0418" name="Object 7"/>
          <p:cNvGraphicFramePr>
            <a:graphicFrameLocks noChangeAspect="1"/>
          </p:cNvGraphicFramePr>
          <p:nvPr/>
        </p:nvGraphicFramePr>
        <p:xfrm>
          <a:off x="6683375" y="0"/>
          <a:ext cx="2230438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3" name="Slide" r:id="rId4" imgW="3429000" imgH="4572000" progId="PowerPoint.Slide.8">
                  <p:embed/>
                </p:oleObj>
              </mc:Choice>
              <mc:Fallback>
                <p:oleObj name="Slide" r:id="rId4" imgW="3429000" imgH="4572000" progId="PowerPoint.Slid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75" y="0"/>
                        <a:ext cx="2230438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9" descr="sign_caution-eye-protect-required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5029200"/>
            <a:ext cx="21939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symbol_NFPA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3438" y="4713288"/>
            <a:ext cx="1960562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NFPA Hazard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4188203" cy="5181600"/>
          </a:xfrm>
        </p:spPr>
        <p:txBody>
          <a:bodyPr/>
          <a:lstStyle/>
          <a:p>
            <a:r>
              <a:rPr lang="en-US" dirty="0" smtClean="0"/>
              <a:t>NFPA hazard signs are located on every lab door</a:t>
            </a:r>
          </a:p>
          <a:p>
            <a:r>
              <a:rPr lang="en-US" dirty="0" smtClean="0"/>
              <a:t>Guides first responders</a:t>
            </a:r>
          </a:p>
          <a:p>
            <a:r>
              <a:rPr lang="en-US" dirty="0" smtClean="0"/>
              <a:t>Highly recommended that a protective equipment worn at all times for rating 2 and up</a:t>
            </a:r>
          </a:p>
        </p:txBody>
      </p:sp>
      <p:pic>
        <p:nvPicPr>
          <p:cNvPr id="4" name="Picture 3" descr="NFPA Hazard Diamo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178935" cy="512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16931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j009920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5800" y="304800"/>
            <a:ext cx="75898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766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</a:rPr>
              <a:t>Spills and Accidents</a:t>
            </a:r>
            <a:endParaRPr lang="en-US" dirty="0"/>
          </a:p>
        </p:txBody>
      </p:sp>
      <p:pic>
        <p:nvPicPr>
          <p:cNvPr id="3" name="Picture 9" descr="NA0212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419600"/>
            <a:ext cx="15430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Major Accidents Are Preceded by Close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that most major accidents are highly predictable</a:t>
            </a:r>
          </a:p>
          <a:p>
            <a:pPr lvl="1"/>
            <a:r>
              <a:rPr lang="en-US" dirty="0" smtClean="0"/>
              <a:t>Close calls</a:t>
            </a:r>
          </a:p>
          <a:p>
            <a:pPr lvl="1"/>
            <a:r>
              <a:rPr lang="en-US" dirty="0" smtClean="0"/>
              <a:t>Smaller incidents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</a:rPr>
              <a:t>Let’s Get Started!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Safety resources and locations</a:t>
            </a:r>
          </a:p>
          <a:p>
            <a:r>
              <a:rPr lang="en-US" sz="2400" dirty="0" smtClean="0"/>
              <a:t>Hazards</a:t>
            </a:r>
          </a:p>
          <a:p>
            <a:r>
              <a:rPr lang="en-US" sz="2400" dirty="0" smtClean="0"/>
              <a:t>Laboratory Hygiene and Habits</a:t>
            </a:r>
          </a:p>
          <a:p>
            <a:r>
              <a:rPr lang="en-US" sz="2400" dirty="0" smtClean="0"/>
              <a:t>MSDS</a:t>
            </a:r>
          </a:p>
          <a:p>
            <a:r>
              <a:rPr lang="en-US" sz="2400" dirty="0" smtClean="0"/>
              <a:t>Personal Protective Equipment</a:t>
            </a:r>
          </a:p>
          <a:p>
            <a:r>
              <a:rPr lang="en-US" sz="2400" dirty="0" err="1"/>
              <a:t>Fumehoods</a:t>
            </a:r>
            <a:r>
              <a:rPr lang="en-US" sz="2400" dirty="0"/>
              <a:t> and BSCs</a:t>
            </a:r>
          </a:p>
          <a:p>
            <a:r>
              <a:rPr lang="en-US" sz="2400" dirty="0" smtClean="0"/>
              <a:t>Signs and Labeling</a:t>
            </a:r>
          </a:p>
          <a:p>
            <a:r>
              <a:rPr lang="en-US" sz="2400" dirty="0" smtClean="0"/>
              <a:t>Spills and Accidents</a:t>
            </a:r>
          </a:p>
          <a:p>
            <a:r>
              <a:rPr lang="en-US" sz="2400" dirty="0" smtClean="0"/>
              <a:t>Waste/Disposal</a:t>
            </a:r>
          </a:p>
          <a:p>
            <a:r>
              <a:rPr lang="en-US" sz="2400" dirty="0" smtClean="0"/>
              <a:t>Gases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Spill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No-hazard</a:t>
            </a:r>
          </a:p>
          <a:p>
            <a:pPr lvl="1"/>
            <a:r>
              <a:rPr lang="en-US" dirty="0" smtClean="0"/>
              <a:t>Does not represent a substantial hazard if cleaned immediately</a:t>
            </a:r>
          </a:p>
          <a:p>
            <a:pPr lvl="1"/>
            <a:r>
              <a:rPr lang="en-US" dirty="0" smtClean="0"/>
              <a:t>Can be cleaned with common cleaning materials</a:t>
            </a:r>
          </a:p>
          <a:p>
            <a:r>
              <a:rPr lang="en-US" dirty="0" smtClean="0"/>
              <a:t>Low-hazard (Low-hazard Spill Form must be submitted)</a:t>
            </a:r>
          </a:p>
          <a:p>
            <a:pPr lvl="1"/>
            <a:r>
              <a:rPr lang="en-US" dirty="0" smtClean="0"/>
              <a:t>Requires contents of spill kit</a:t>
            </a:r>
          </a:p>
          <a:p>
            <a:pPr lvl="1"/>
            <a:r>
              <a:rPr lang="en-US" dirty="0" smtClean="0"/>
              <a:t>Requires support from janitorial to clean</a:t>
            </a:r>
          </a:p>
          <a:p>
            <a:r>
              <a:rPr lang="en-US" dirty="0" smtClean="0"/>
              <a:t>Hazardous (Must be reported to Safety Officer)</a:t>
            </a:r>
          </a:p>
          <a:p>
            <a:pPr lvl="1"/>
            <a:r>
              <a:rPr lang="en-US" dirty="0" smtClean="0"/>
              <a:t>Represents serious hazard to personnel, environment, or facility due to location, chemical properties, quantity, or situation</a:t>
            </a:r>
          </a:p>
          <a:p>
            <a:pPr lvl="1"/>
            <a:r>
              <a:rPr lang="en-US" dirty="0" smtClean="0"/>
              <a:t>Requires additional personnel or equipment for clean up</a:t>
            </a:r>
          </a:p>
          <a:p>
            <a:pPr lvl="1"/>
            <a:r>
              <a:rPr lang="en-US" dirty="0" smtClean="0"/>
              <a:t>Eye wash or safety shower used or contaminated</a:t>
            </a:r>
          </a:p>
        </p:txBody>
      </p:sp>
    </p:spTree>
    <p:extLst>
      <p:ext uri="{BB962C8B-B14F-4D97-AF65-F5344CB8AC3E}">
        <p14:creationId xmlns:p14="http://schemas.microsoft.com/office/powerpoint/2010/main" val="7861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D05799_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399213" y="4318000"/>
            <a:ext cx="2690812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</a:rPr>
              <a:t>SOP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Spills and accidents can pose a serious health and safety threat  </a:t>
            </a:r>
          </a:p>
          <a:p>
            <a:r>
              <a:rPr lang="en-US" dirty="0" smtClean="0"/>
              <a:t>Standard Operating Procedures should be available for spills</a:t>
            </a:r>
          </a:p>
          <a:p>
            <a:r>
              <a:rPr lang="en-US" dirty="0" smtClean="0"/>
              <a:t>General Example</a:t>
            </a:r>
            <a:endParaRPr lang="en-US" dirty="0"/>
          </a:p>
          <a:p>
            <a:pPr lvl="1"/>
            <a:r>
              <a:rPr lang="en-US" dirty="0" smtClean="0"/>
              <a:t>Identify all hazards</a:t>
            </a:r>
          </a:p>
          <a:p>
            <a:pPr lvl="1"/>
            <a:r>
              <a:rPr lang="en-US" dirty="0" smtClean="0"/>
              <a:t>Inform others</a:t>
            </a:r>
          </a:p>
          <a:p>
            <a:pPr lvl="1"/>
            <a:r>
              <a:rPr lang="en-US" dirty="0" smtClean="0"/>
              <a:t>Refer to the MSDS</a:t>
            </a:r>
          </a:p>
          <a:p>
            <a:pPr lvl="1"/>
            <a:r>
              <a:rPr lang="en-US" dirty="0" smtClean="0"/>
              <a:t>Collect PPE</a:t>
            </a:r>
          </a:p>
          <a:p>
            <a:pPr lvl="1"/>
            <a:r>
              <a:rPr lang="en-US" dirty="0" smtClean="0"/>
              <a:t>Clean spill</a:t>
            </a:r>
          </a:p>
          <a:p>
            <a:pPr lvl="1"/>
            <a:r>
              <a:rPr lang="en-US" dirty="0" smtClean="0"/>
              <a:t>Decontaminate area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Aerosols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spill occurs, an aerosol can be created which can make the material several times more </a:t>
            </a:r>
            <a:r>
              <a:rPr lang="en-US" dirty="0" smtClean="0"/>
              <a:t>potent </a:t>
            </a:r>
            <a:r>
              <a:rPr lang="en-US" dirty="0" smtClean="0"/>
              <a:t>as a inhalation hazard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Allow </a:t>
            </a:r>
            <a:r>
              <a:rPr lang="en-US" dirty="0"/>
              <a:t>sufficient time for the aerosol to settle before entering the room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92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</a:rPr>
              <a:t>Spill Kits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6281207"/>
          </a:xfrm>
        </p:spPr>
        <p:txBody>
          <a:bodyPr>
            <a:normAutofit/>
          </a:bodyPr>
          <a:lstStyle/>
          <a:p>
            <a:r>
              <a:rPr lang="en-US" dirty="0" smtClean="0"/>
              <a:t>There is a spill kit in your lab, find its location </a:t>
            </a:r>
          </a:p>
          <a:p>
            <a:r>
              <a:rPr lang="en-US" dirty="0" smtClean="0"/>
              <a:t>Basic Spill Kit</a:t>
            </a:r>
          </a:p>
          <a:p>
            <a:pPr lvl="1"/>
            <a:r>
              <a:rPr lang="en-US" dirty="0" err="1" smtClean="0"/>
              <a:t>Absorbants</a:t>
            </a:r>
            <a:r>
              <a:rPr lang="en-US" dirty="0" smtClean="0"/>
              <a:t>/neutralizers</a:t>
            </a:r>
          </a:p>
          <a:p>
            <a:pPr lvl="1"/>
            <a:r>
              <a:rPr lang="en-US" dirty="0" smtClean="0"/>
              <a:t>Bag</a:t>
            </a:r>
          </a:p>
          <a:p>
            <a:pPr lvl="1"/>
            <a:r>
              <a:rPr lang="en-US" dirty="0" smtClean="0"/>
              <a:t>Marker</a:t>
            </a:r>
          </a:p>
          <a:p>
            <a:pPr lvl="1"/>
            <a:r>
              <a:rPr lang="en-US" dirty="0" smtClean="0"/>
              <a:t>Gloves</a:t>
            </a:r>
          </a:p>
          <a:p>
            <a:pPr lvl="1"/>
            <a:r>
              <a:rPr lang="en-US" dirty="0" smtClean="0"/>
              <a:t>Scraper or broom</a:t>
            </a:r>
          </a:p>
          <a:p>
            <a:pPr lvl="1"/>
            <a:r>
              <a:rPr lang="en-US" dirty="0" smtClean="0"/>
              <a:t>Eye protection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Up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clean work from the outside inwards to avoid spreading </a:t>
            </a:r>
            <a:r>
              <a:rPr lang="en-US" dirty="0" smtClean="0"/>
              <a:t>contamination</a:t>
            </a:r>
          </a:p>
          <a:p>
            <a:pPr lvl="1"/>
            <a:endParaRPr lang="en-US" dirty="0" smtClean="0"/>
          </a:p>
          <a:p>
            <a:pPr marL="342900" lvl="2" indent="-342900"/>
            <a:r>
              <a:rPr lang="en-US" sz="3000" dirty="0" smtClean="0"/>
              <a:t>Add neutralizing absorbents slowly—neutralization </a:t>
            </a:r>
            <a:r>
              <a:rPr lang="en-US" sz="3000" dirty="0"/>
              <a:t>reactions can be extremely </a:t>
            </a:r>
            <a:r>
              <a:rPr lang="en-US" sz="3000" dirty="0" smtClean="0"/>
              <a:t>exothermic</a:t>
            </a:r>
          </a:p>
          <a:p>
            <a:pPr marL="800100" lvl="3" indent="-342900"/>
            <a:endParaRPr lang="en-US" sz="2600" dirty="0" smtClean="0"/>
          </a:p>
          <a:p>
            <a:r>
              <a:rPr lang="en-US" dirty="0" smtClean="0"/>
              <a:t>Move contaminated items onto a disposable bench cover, clean the surface, then clean the items and place them back on the surface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mitigating damage:</a:t>
            </a:r>
          </a:p>
          <a:p>
            <a:pPr lvl="1"/>
            <a:r>
              <a:rPr lang="en-US" dirty="0" smtClean="0"/>
              <a:t>People are number one priority</a:t>
            </a:r>
          </a:p>
          <a:p>
            <a:pPr lvl="1"/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Equipment</a:t>
            </a:r>
          </a:p>
          <a:p>
            <a:endParaRPr lang="en-US" dirty="0" smtClean="0"/>
          </a:p>
          <a:p>
            <a:r>
              <a:rPr lang="en-US" dirty="0"/>
              <a:t>Contact Security</a:t>
            </a:r>
          </a:p>
          <a:p>
            <a:endParaRPr lang="en-US" dirty="0" smtClean="0"/>
          </a:p>
          <a:p>
            <a:r>
              <a:rPr lang="en-US" dirty="0" smtClean="0"/>
              <a:t>Refer to MSDS sheets (they should be easily accessible)</a:t>
            </a:r>
          </a:p>
          <a:p>
            <a:pPr lvl="1"/>
            <a:r>
              <a:rPr lang="en-US" dirty="0" smtClean="0"/>
              <a:t>They will inform your response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</a:rPr>
              <a:t>How to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hazardous spill occurs, it must be reported to your </a:t>
            </a:r>
            <a:r>
              <a:rPr lang="en-US" dirty="0" smtClean="0"/>
              <a:t>supervisor</a:t>
            </a:r>
            <a:endParaRPr lang="en-US" dirty="0" smtClean="0"/>
          </a:p>
          <a:p>
            <a:r>
              <a:rPr lang="en-US" dirty="0" smtClean="0"/>
              <a:t>If a spill kit is accessed, a low-hazard spill report form must be filled out</a:t>
            </a:r>
          </a:p>
          <a:p>
            <a:r>
              <a:rPr lang="en-US" dirty="0" smtClean="0"/>
              <a:t>All injuries that are a result of a spill must be reported to Dispensing Chemist (250-960-6472) and Risk &amp; Safety Coordinator (250-960-5530)</a:t>
            </a:r>
          </a:p>
          <a:p>
            <a:endParaRPr lang="en-US" dirty="0"/>
          </a:p>
        </p:txBody>
      </p:sp>
      <p:graphicFrame>
        <p:nvGraphicFramePr>
          <p:cNvPr id="145415" name="Object 7"/>
          <p:cNvGraphicFramePr>
            <a:graphicFrameLocks noChangeAspect="1"/>
          </p:cNvGraphicFramePr>
          <p:nvPr/>
        </p:nvGraphicFramePr>
        <p:xfrm>
          <a:off x="4495800" y="4953000"/>
          <a:ext cx="2514600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6" name="Photo Editor Photo" r:id="rId3" imgW="4285714" imgH="2886478" progId="">
                  <p:embed/>
                </p:oleObj>
              </mc:Choice>
              <mc:Fallback>
                <p:oleObj name="Photo Editor Photo" r:id="rId3" imgW="4285714" imgH="2886478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953000"/>
                        <a:ext cx="2514600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9" descr="SY00764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50292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</a:rPr>
              <a:t>Waste Management</a:t>
            </a:r>
            <a:endParaRPr lang="en-US" dirty="0"/>
          </a:p>
        </p:txBody>
      </p:sp>
      <p:pic>
        <p:nvPicPr>
          <p:cNvPr id="3" name="Picture 7" descr="j01045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419600"/>
            <a:ext cx="1817688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</a:rPr>
              <a:t>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</a:rPr>
              <a:t>Hazardous and </a:t>
            </a:r>
            <a:r>
              <a:rPr lang="en-US" dirty="0" err="1" smtClean="0">
                <a:latin typeface="Tahoma" pitchFamily="34" charset="0"/>
              </a:rPr>
              <a:t>biohazardous</a:t>
            </a:r>
            <a:r>
              <a:rPr lang="en-US" dirty="0" smtClean="0">
                <a:latin typeface="Tahoma" pitchFamily="34" charset="0"/>
              </a:rPr>
              <a:t> wastes have special guidelines for proper disposal  </a:t>
            </a:r>
          </a:p>
          <a:p>
            <a:endParaRPr lang="en-US" dirty="0" smtClean="0">
              <a:latin typeface="Tahoma" pitchFamily="34" charset="0"/>
            </a:endParaRPr>
          </a:p>
          <a:p>
            <a:r>
              <a:rPr lang="en-US" dirty="0" smtClean="0">
                <a:latin typeface="Tahoma" pitchFamily="34" charset="0"/>
              </a:rPr>
              <a:t>It is important to properly dispose of waste to ensure human and environmental health </a:t>
            </a:r>
          </a:p>
          <a:p>
            <a:endParaRPr lang="en-US" dirty="0" smtClean="0">
              <a:latin typeface="Tahoma" pitchFamily="34" charset="0"/>
            </a:endParaRPr>
          </a:p>
          <a:p>
            <a:r>
              <a:rPr lang="en-US" dirty="0" smtClean="0">
                <a:latin typeface="Tahoma" pitchFamily="34" charset="0"/>
              </a:rPr>
              <a:t>Necessary for regulatory compliance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Non-hazardous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disposal, unless it will cause undue concern</a:t>
            </a:r>
          </a:p>
          <a:p>
            <a:pPr lvl="1"/>
            <a:r>
              <a:rPr lang="en-US" dirty="0" smtClean="0"/>
              <a:t>e.g., looks </a:t>
            </a:r>
            <a:r>
              <a:rPr lang="en-US" dirty="0" smtClean="0"/>
              <a:t>dangerous or disconcerting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Safety and Methodology Manual</a:t>
            </a:r>
          </a:p>
          <a:p>
            <a:pPr lvl="1"/>
            <a:r>
              <a:rPr lang="en-US" dirty="0" smtClean="0"/>
              <a:t>Provides laboratory and chemical safety procedures</a:t>
            </a:r>
          </a:p>
          <a:p>
            <a:pPr lvl="1"/>
            <a:r>
              <a:rPr lang="en-US" dirty="0" smtClean="0"/>
              <a:t>Provides waste disposal information</a:t>
            </a:r>
          </a:p>
          <a:p>
            <a:r>
              <a:rPr lang="en-US" dirty="0" smtClean="0"/>
              <a:t>Biosafety Manual</a:t>
            </a:r>
          </a:p>
          <a:p>
            <a:r>
              <a:rPr lang="en-US" dirty="0" err="1" smtClean="0"/>
              <a:t>Chemstores</a:t>
            </a:r>
            <a:r>
              <a:rPr lang="en-US" dirty="0" smtClean="0"/>
              <a:t> Website</a:t>
            </a:r>
          </a:p>
          <a:p>
            <a:r>
              <a:rPr lang="en-US" dirty="0" smtClean="0"/>
              <a:t>Coming in the new year—Laboratory Safety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971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UNBC Waste Streams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43019"/>
            <a:ext cx="8915400" cy="6167381"/>
          </a:xfrm>
        </p:spPr>
      </p:pic>
    </p:spTree>
    <p:extLst>
      <p:ext uri="{BB962C8B-B14F-4D97-AF65-F5344CB8AC3E}">
        <p14:creationId xmlns:p14="http://schemas.microsoft.com/office/powerpoint/2010/main" val="19859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</a:rPr>
              <a:t>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Hazardous </a:t>
            </a:r>
            <a:r>
              <a:rPr lang="en-US" dirty="0" smtClean="0"/>
              <a:t>Waste- This is a waste which contains the characteristics of being any of the following:</a:t>
            </a:r>
          </a:p>
          <a:p>
            <a:pPr lvl="1"/>
            <a:r>
              <a:rPr lang="en-US" dirty="0" smtClean="0"/>
              <a:t>Toxic (human or environment)</a:t>
            </a:r>
          </a:p>
          <a:p>
            <a:pPr lvl="1"/>
            <a:r>
              <a:rPr lang="en-US" dirty="0" smtClean="0"/>
              <a:t>Corrosive</a:t>
            </a:r>
          </a:p>
          <a:p>
            <a:pPr lvl="1"/>
            <a:r>
              <a:rPr lang="en-US" dirty="0" smtClean="0"/>
              <a:t>Ignitable</a:t>
            </a:r>
          </a:p>
          <a:p>
            <a:pPr lvl="1"/>
            <a:r>
              <a:rPr lang="en-US" dirty="0" smtClean="0"/>
              <a:t>Flammable</a:t>
            </a:r>
          </a:p>
          <a:p>
            <a:pPr lvl="1"/>
            <a:r>
              <a:rPr lang="en-US" dirty="0" smtClean="0"/>
              <a:t>Oxidizer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Hazardous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Neutralized to non-hazardous waste, when possible</a:t>
            </a:r>
          </a:p>
          <a:p>
            <a:endParaRPr lang="en-US" dirty="0" smtClean="0"/>
          </a:p>
          <a:p>
            <a:r>
              <a:rPr lang="en-US" dirty="0" smtClean="0"/>
              <a:t>Disposed of through Clean Harbors</a:t>
            </a:r>
          </a:p>
          <a:p>
            <a:pPr lvl="1"/>
            <a:r>
              <a:rPr lang="en-US" dirty="0" smtClean="0"/>
              <a:t>Incineration, stabilization, land fill, recycling</a:t>
            </a:r>
          </a:p>
          <a:p>
            <a:endParaRPr lang="en-US" dirty="0" smtClean="0"/>
          </a:p>
          <a:p>
            <a:r>
              <a:rPr lang="en-US" dirty="0" smtClean="0"/>
              <a:t>Stored in secure, well-ventilated areas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UNBC has 4 liquid hazardous chemical waste streams</a:t>
            </a:r>
          </a:p>
          <a:p>
            <a:pPr lvl="1"/>
            <a:r>
              <a:rPr lang="en-US" dirty="0" smtClean="0"/>
              <a:t>Toxic aqueous</a:t>
            </a:r>
          </a:p>
          <a:p>
            <a:pPr lvl="1"/>
            <a:r>
              <a:rPr lang="en-US" dirty="0" smtClean="0"/>
              <a:t>Organic</a:t>
            </a:r>
          </a:p>
          <a:p>
            <a:pPr lvl="1"/>
            <a:r>
              <a:rPr lang="en-US" dirty="0" smtClean="0"/>
              <a:t>Organic halogenated</a:t>
            </a:r>
          </a:p>
          <a:p>
            <a:pPr lvl="1"/>
            <a:r>
              <a:rPr lang="en-US" dirty="0" smtClean="0"/>
              <a:t>Oxidizer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 Waste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to check for compatibility before adding</a:t>
            </a:r>
          </a:p>
          <a:p>
            <a:pPr lvl="1"/>
            <a:r>
              <a:rPr lang="en-US" dirty="0"/>
              <a:t>Some wastes will react</a:t>
            </a:r>
          </a:p>
          <a:p>
            <a:pPr lvl="1"/>
            <a:r>
              <a:rPr lang="en-US" dirty="0"/>
              <a:t>Check MSDS for incompatibilities</a:t>
            </a:r>
          </a:p>
          <a:p>
            <a:endParaRPr lang="en-US" dirty="0" smtClean="0"/>
          </a:p>
          <a:p>
            <a:r>
              <a:rPr lang="en-US" dirty="0" smtClean="0"/>
              <a:t>Extremely toxic wastes should be kept separate</a:t>
            </a:r>
          </a:p>
          <a:p>
            <a:r>
              <a:rPr lang="en-US" dirty="0" smtClean="0"/>
              <a:t>It </a:t>
            </a:r>
            <a:r>
              <a:rPr lang="en-US" dirty="0"/>
              <a:t>is possible to contaminate waste</a:t>
            </a:r>
          </a:p>
          <a:p>
            <a:pPr lvl="1"/>
            <a:r>
              <a:rPr lang="en-US" dirty="0"/>
              <a:t>e.g., add 1 drop of methyl mercury to 4 L of acetone/hexanes extraction waste.  Now it is 4 L </a:t>
            </a:r>
            <a:r>
              <a:rPr lang="en-US" dirty="0" smtClean="0"/>
              <a:t>of mercury waste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12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Guidelines</a:t>
            </a:r>
          </a:p>
          <a:p>
            <a:pPr lvl="1"/>
            <a:r>
              <a:rPr lang="en-US" dirty="0" smtClean="0"/>
              <a:t>Wastes must be compatible (should not be reacting)</a:t>
            </a:r>
          </a:p>
          <a:p>
            <a:pPr lvl="1"/>
            <a:r>
              <a:rPr lang="en-US" dirty="0" smtClean="0"/>
              <a:t>Waste bottles must be tagged</a:t>
            </a:r>
          </a:p>
          <a:p>
            <a:pPr lvl="2"/>
            <a:r>
              <a:rPr lang="en-US" dirty="0" smtClean="0"/>
              <a:t>Waste type</a:t>
            </a:r>
          </a:p>
          <a:p>
            <a:pPr lvl="2"/>
            <a:r>
              <a:rPr lang="en-US" dirty="0" smtClean="0"/>
              <a:t>Date started</a:t>
            </a:r>
          </a:p>
          <a:p>
            <a:pPr lvl="2"/>
            <a:r>
              <a:rPr lang="en-US" dirty="0" smtClean="0"/>
              <a:t>Date Finished</a:t>
            </a:r>
          </a:p>
          <a:p>
            <a:pPr lvl="2"/>
            <a:r>
              <a:rPr lang="en-US" dirty="0" smtClean="0"/>
              <a:t>All contents indicated with volume added or % by volume of the container </a:t>
            </a:r>
          </a:p>
          <a:p>
            <a:pPr lvl="2"/>
            <a:r>
              <a:rPr lang="en-US" dirty="0" smtClean="0"/>
              <a:t>Laboratory (PI, SLI, room)</a:t>
            </a:r>
          </a:p>
          <a:p>
            <a:pPr lvl="1"/>
            <a:r>
              <a:rPr lang="en-US" dirty="0" smtClean="0"/>
              <a:t>Should not be overfilled</a:t>
            </a:r>
          </a:p>
          <a:p>
            <a:pPr lvl="1"/>
            <a:r>
              <a:rPr lang="en-US" dirty="0"/>
              <a:t>Waste bottles must be replaced every year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Note: Hazardous Waste disposal can be extremely expensive and hazardous</a:t>
            </a:r>
          </a:p>
          <a:p>
            <a:pPr lvl="1"/>
            <a:r>
              <a:rPr lang="en-US" dirty="0" smtClean="0"/>
              <a:t>Unlabeled containers</a:t>
            </a:r>
          </a:p>
          <a:p>
            <a:pPr lvl="1"/>
            <a:r>
              <a:rPr lang="en-US" dirty="0" smtClean="0"/>
              <a:t>Highly reactive substances (organic peroxides)</a:t>
            </a:r>
          </a:p>
          <a:p>
            <a:pPr lvl="1"/>
            <a:r>
              <a:rPr lang="en-US" dirty="0" smtClean="0"/>
              <a:t>Incorrectly labeled containers</a:t>
            </a:r>
          </a:p>
          <a:p>
            <a:pPr lvl="1"/>
            <a:r>
              <a:rPr lang="en-US" dirty="0" smtClean="0"/>
              <a:t>Complex solutions</a:t>
            </a:r>
          </a:p>
          <a:p>
            <a:pPr lvl="1"/>
            <a:r>
              <a:rPr lang="en-US" dirty="0" smtClean="0"/>
              <a:t>Old containers</a:t>
            </a:r>
          </a:p>
          <a:p>
            <a:pPr lvl="2"/>
            <a:r>
              <a:rPr lang="en-US" dirty="0" smtClean="0"/>
              <a:t>Some reactions occur slowly, making old containers less predictable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Waste and Contaminated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in a sealed plastic bag, bucket, or glass container</a:t>
            </a:r>
          </a:p>
          <a:p>
            <a:pPr lvl="1"/>
            <a:r>
              <a:rPr lang="en-US" dirty="0" smtClean="0"/>
              <a:t>Label with chemical content</a:t>
            </a:r>
          </a:p>
          <a:p>
            <a:pPr lvl="1"/>
            <a:r>
              <a:rPr lang="en-US" dirty="0" smtClean="0"/>
              <a:t>Lab name/number</a:t>
            </a:r>
          </a:p>
          <a:p>
            <a:pPr lvl="1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ahoma" pitchFamily="34" charset="0"/>
              </a:rPr>
              <a:t>Biohazardous</a:t>
            </a:r>
            <a:r>
              <a:rPr lang="en-US" dirty="0" smtClean="0">
                <a:latin typeface="Tahoma" pitchFamily="34" charset="0"/>
              </a:rPr>
              <a:t>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biohazardous</a:t>
            </a:r>
            <a:r>
              <a:rPr lang="en-US" dirty="0" smtClean="0"/>
              <a:t> waste is any waste that is considered infectious and/or because of its biological nature it can cause physical or health hazards in humans, animals, plants or the environment.  </a:t>
            </a:r>
          </a:p>
          <a:p>
            <a:endParaRPr lang="en-US" dirty="0" smtClean="0"/>
          </a:p>
          <a:p>
            <a:r>
              <a:rPr lang="en-US" dirty="0" smtClean="0"/>
              <a:t>This includes recombinant DNA and other genetically altered organisms and agents.</a:t>
            </a:r>
          </a:p>
          <a:p>
            <a:endParaRPr lang="en-US" dirty="0" smtClean="0"/>
          </a:p>
          <a:p>
            <a:r>
              <a:rPr lang="en-US" dirty="0" smtClean="0"/>
              <a:t>Biological waste is not necessarily </a:t>
            </a:r>
            <a:r>
              <a:rPr lang="en-US" dirty="0" err="1" smtClean="0"/>
              <a:t>biohazardous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Non-putrefying, </a:t>
            </a:r>
            <a:r>
              <a:rPr lang="en-US" dirty="0" err="1" smtClean="0"/>
              <a:t>undiseased</a:t>
            </a:r>
            <a:r>
              <a:rPr lang="en-US" dirty="0" smtClean="0"/>
              <a:t>/poisonous animal/plant tissues</a:t>
            </a:r>
          </a:p>
          <a:p>
            <a:pPr lvl="1"/>
            <a:r>
              <a:rPr lang="en-US" dirty="0" smtClean="0"/>
              <a:t>Less than 5lbs</a:t>
            </a:r>
          </a:p>
          <a:p>
            <a:pPr lvl="2"/>
            <a:r>
              <a:rPr lang="en-US" dirty="0" smtClean="0"/>
              <a:t>Drain excess liquid, place in a sealed plastic bag</a:t>
            </a:r>
          </a:p>
          <a:p>
            <a:pPr lvl="2"/>
            <a:r>
              <a:rPr lang="en-US" dirty="0" smtClean="0"/>
              <a:t>Mark name and date</a:t>
            </a:r>
          </a:p>
          <a:p>
            <a:pPr lvl="2"/>
            <a:r>
              <a:rPr lang="en-US" dirty="0" smtClean="0"/>
              <a:t>Place in a cardboard box labeled waste</a:t>
            </a:r>
          </a:p>
          <a:p>
            <a:pPr lvl="2"/>
            <a:r>
              <a:rPr lang="en-US" dirty="0" smtClean="0"/>
              <a:t>Dispose via normal garbage</a:t>
            </a:r>
          </a:p>
          <a:p>
            <a:pPr lvl="1"/>
            <a:r>
              <a:rPr lang="en-US" dirty="0" smtClean="0"/>
              <a:t>Less than 20lbs</a:t>
            </a:r>
          </a:p>
          <a:p>
            <a:pPr lvl="2"/>
            <a:r>
              <a:rPr lang="en-US" dirty="0" smtClean="0"/>
              <a:t>Same, except dispose into compactor</a:t>
            </a:r>
          </a:p>
        </p:txBody>
      </p:sp>
    </p:spTree>
    <p:extLst>
      <p:ext uri="{BB962C8B-B14F-4D97-AF65-F5344CB8AC3E}">
        <p14:creationId xmlns:p14="http://schemas.microsoft.com/office/powerpoint/2010/main" val="6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</a:rPr>
              <a:t>Safety Resources and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Know your exit doors</a:t>
            </a:r>
          </a:p>
          <a:p>
            <a:pPr lvl="1"/>
            <a:r>
              <a:rPr lang="en-US" dirty="0" smtClean="0"/>
              <a:t>Know where the fire alarm is in proximity to your laboratory</a:t>
            </a:r>
          </a:p>
          <a:p>
            <a:pPr lvl="1"/>
            <a:r>
              <a:rPr lang="en-US" dirty="0" smtClean="0"/>
              <a:t>Be aware of the fire extinguishers, fire blankets  in location near your laboratory</a:t>
            </a:r>
          </a:p>
          <a:p>
            <a:pPr lvl="1"/>
            <a:r>
              <a:rPr lang="en-US" dirty="0" smtClean="0"/>
              <a:t>Know where the eye wash/safety shower is located</a:t>
            </a:r>
          </a:p>
          <a:p>
            <a:pPr lvl="2"/>
            <a:r>
              <a:rPr lang="en-US" dirty="0" smtClean="0"/>
              <a:t>Is it unobstructed?</a:t>
            </a:r>
          </a:p>
          <a:p>
            <a:pPr lvl="1"/>
            <a:r>
              <a:rPr lang="en-US" dirty="0" smtClean="0"/>
              <a:t>Know location of spill kit</a:t>
            </a:r>
          </a:p>
          <a:p>
            <a:pPr lvl="2"/>
            <a:r>
              <a:rPr lang="en-US" dirty="0" smtClean="0"/>
              <a:t>Go through contents of spill kit each semester if you are a supervisor/TA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ahoma" pitchFamily="34" charset="0"/>
              </a:rPr>
              <a:t>Biohazardous</a:t>
            </a:r>
            <a:r>
              <a:rPr lang="en-US" dirty="0" smtClean="0">
                <a:latin typeface="Tahoma" pitchFamily="34" charset="0"/>
              </a:rPr>
              <a:t>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Waste that is considered potentially </a:t>
            </a:r>
            <a:r>
              <a:rPr lang="en-US" dirty="0" err="1" smtClean="0"/>
              <a:t>biohazardous</a:t>
            </a:r>
            <a:r>
              <a:rPr lang="en-US" dirty="0" smtClean="0"/>
              <a:t> can be disposed of in regular trash if it has been rendered non-infectious/non-hazardous</a:t>
            </a:r>
          </a:p>
          <a:p>
            <a:pPr lvl="1"/>
            <a:r>
              <a:rPr lang="en-US" dirty="0" smtClean="0"/>
              <a:t>e.g., Autoclave or bleach, if applicable  </a:t>
            </a:r>
          </a:p>
          <a:p>
            <a:r>
              <a:rPr lang="en-US" dirty="0" err="1" smtClean="0"/>
              <a:t>Biohazardous</a:t>
            </a:r>
            <a:r>
              <a:rPr lang="en-US" dirty="0" smtClean="0"/>
              <a:t> waste is disposed of in the biomedical waste buckets</a:t>
            </a:r>
          </a:p>
          <a:p>
            <a:pPr lvl="1"/>
            <a:r>
              <a:rPr lang="en-US" dirty="0" smtClean="0"/>
              <a:t>Red—Tissue, samples (shipped to Delta for incineration)</a:t>
            </a:r>
          </a:p>
          <a:p>
            <a:pPr lvl="1"/>
            <a:r>
              <a:rPr lang="en-US" dirty="0" smtClean="0"/>
              <a:t>Yellow—Materials contaminated with </a:t>
            </a:r>
            <a:r>
              <a:rPr lang="en-US" dirty="0" err="1" smtClean="0"/>
              <a:t>biohazardous</a:t>
            </a:r>
            <a:r>
              <a:rPr lang="en-US" dirty="0" smtClean="0"/>
              <a:t> waste  (shipped to delta for commercial autoclaving)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Hazardous Wastes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hazardous wastes must be brought to the Dispensing Chemist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7222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Sharp?</a:t>
            </a:r>
            <a:endParaRPr lang="en-US" dirty="0"/>
          </a:p>
        </p:txBody>
      </p:sp>
      <p:pic>
        <p:nvPicPr>
          <p:cNvPr id="3" name="Picture 8" descr="j02298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177641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HH0106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905000"/>
            <a:ext cx="22764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HM00143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343400"/>
            <a:ext cx="18478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952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“Sharp”?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sharp is defined as any instrument, tool, or item that has rigid, acute edges, protuberances or corners capable of cutting, piercing, ripping or puncturing</a:t>
            </a:r>
          </a:p>
          <a:p>
            <a:pPr lvl="1"/>
            <a:r>
              <a:rPr lang="en-US" dirty="0" smtClean="0"/>
              <a:t>e.g., syringes, blades, jagged metal, and broken glass </a:t>
            </a:r>
          </a:p>
          <a:p>
            <a:r>
              <a:rPr lang="en-US" dirty="0" smtClean="0"/>
              <a:t>Items that have the potential for becoming sharps are considered sharps</a:t>
            </a:r>
            <a:endParaRPr lang="en-US" dirty="0"/>
          </a:p>
        </p:txBody>
      </p:sp>
      <p:pic>
        <p:nvPicPr>
          <p:cNvPr id="4" name="Picture 8" descr="syringe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791075"/>
            <a:ext cx="213360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667000" y="6643688"/>
            <a:ext cx="3505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/>
              <a:t>http://www.ehrs.upenn.edu/training/bloodborne/bloodborne.html</a:t>
            </a:r>
          </a:p>
        </p:txBody>
      </p:sp>
    </p:spTree>
    <p:extLst>
      <p:ext uri="{BB962C8B-B14F-4D97-AF65-F5344CB8AC3E}">
        <p14:creationId xmlns:p14="http://schemas.microsoft.com/office/powerpoint/2010/main" val="22354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using a sharp there is a risk of being cut by the object and possible poisoning/infection occurring</a:t>
            </a:r>
          </a:p>
          <a:p>
            <a:pPr lvl="1"/>
            <a:r>
              <a:rPr lang="en-US" dirty="0" smtClean="0"/>
              <a:t>Sharps injuries are </a:t>
            </a:r>
            <a:r>
              <a:rPr lang="en-US" b="1" i="1" dirty="0" smtClean="0"/>
              <a:t>very</a:t>
            </a:r>
            <a:r>
              <a:rPr lang="en-US" b="1" dirty="0" smtClean="0"/>
              <a:t> </a:t>
            </a:r>
            <a:r>
              <a:rPr lang="en-US" dirty="0" smtClean="0"/>
              <a:t>serious</a:t>
            </a:r>
          </a:p>
          <a:p>
            <a:pPr lvl="2"/>
            <a:r>
              <a:rPr lang="en-US" dirty="0" err="1" smtClean="0"/>
              <a:t>Unkowns</a:t>
            </a:r>
            <a:r>
              <a:rPr lang="en-US" dirty="0" smtClean="0"/>
              <a:t> associated with injuries (contaminated wounds)</a:t>
            </a:r>
          </a:p>
          <a:p>
            <a:pPr lvl="2"/>
            <a:r>
              <a:rPr lang="en-US" dirty="0" smtClean="0"/>
              <a:t>UNBC personnel have been injured by careless disposal</a:t>
            </a:r>
          </a:p>
          <a:p>
            <a:pPr lvl="2"/>
            <a:r>
              <a:rPr lang="en-US" dirty="0" smtClean="0"/>
              <a:t>Treatments associated with “sticks” are expensive, intensive, and unpleasant</a:t>
            </a:r>
          </a:p>
          <a:p>
            <a:r>
              <a:rPr lang="en-US" dirty="0" smtClean="0"/>
              <a:t>Special precautions are used for hypodermic needles to avoid a </a:t>
            </a:r>
            <a:r>
              <a:rPr lang="en-US" dirty="0" err="1" smtClean="0"/>
              <a:t>needlestick</a:t>
            </a:r>
            <a:r>
              <a:rPr lang="en-US" dirty="0" smtClean="0"/>
              <a:t>  </a:t>
            </a:r>
          </a:p>
          <a:p>
            <a:pPr lvl="1"/>
            <a:r>
              <a:rPr lang="en-US" b="1" u="sng" dirty="0" smtClean="0"/>
              <a:t>Do not recap</a:t>
            </a:r>
            <a:r>
              <a:rPr lang="en-US" dirty="0" smtClean="0"/>
              <a:t>, place directly in the sharps container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73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</a:rPr>
              <a:t>Disposal of Sharps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sharps must be placed into a rigid, puncture and leak-resistant container that is also impervious to moisture</a:t>
            </a:r>
          </a:p>
          <a:p>
            <a:r>
              <a:rPr lang="en-US" dirty="0" smtClean="0"/>
              <a:t>The sharps container must be labeled either with “Biohazard” or “Infectious Waste” </a:t>
            </a:r>
          </a:p>
          <a:p>
            <a:pPr lvl="1"/>
            <a:r>
              <a:rPr lang="en-US" dirty="0" smtClean="0"/>
              <a:t>If there is additional contamination, a separate container may be necessary</a:t>
            </a:r>
          </a:p>
          <a:p>
            <a:r>
              <a:rPr lang="en-US" dirty="0" smtClean="0"/>
              <a:t>Do not put other items in or overfill sharps containers </a:t>
            </a:r>
            <a:endParaRPr lang="en-US" dirty="0"/>
          </a:p>
        </p:txBody>
      </p:sp>
      <p:pic>
        <p:nvPicPr>
          <p:cNvPr id="4" name="Picture 15" descr="shar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5418137"/>
            <a:ext cx="17145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68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Disposal of Sharps 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sharps container is full it must be taken to </a:t>
            </a:r>
            <a:r>
              <a:rPr lang="en-US" dirty="0" err="1" smtClean="0"/>
              <a:t>Chemstores</a:t>
            </a:r>
            <a:endParaRPr lang="en-US" dirty="0" smtClean="0"/>
          </a:p>
          <a:p>
            <a:r>
              <a:rPr lang="en-US" dirty="0" smtClean="0"/>
              <a:t>If there is a large amount, the Dispensing Chemist (250-960-6472) will come and pick it up  </a:t>
            </a:r>
          </a:p>
          <a:p>
            <a:r>
              <a:rPr lang="en-US" dirty="0" smtClean="0"/>
              <a:t>There must be a chain of custody with all waste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9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</a:rPr>
              <a:t>Gases</a:t>
            </a:r>
            <a:endParaRPr lang="en-US" dirty="0"/>
          </a:p>
        </p:txBody>
      </p:sp>
      <p:pic>
        <p:nvPicPr>
          <p:cNvPr id="65538" name="Picture 2" descr="http://www.uline.ca/images/product/Medium/S_13854_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76687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http://www.uline.ca/images/product/Medium/S_13851_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4033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4" name="Picture 8" descr="http://www.uline.ca/images/product/Medium/S_13853_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61" y="3990975"/>
            <a:ext cx="23812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8" name="Picture 12" descr="http://www.uline.ca/images/product/Large/S_13866_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963" y="1478734"/>
            <a:ext cx="2420087" cy="245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0" name="Picture 14" descr="http://www.uline.ca/images/en-US/transparent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127125"/>
            <a:ext cx="23812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2" name="Picture 16" descr="http://www.uline.ca/images/en-US/transparent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974725"/>
            <a:ext cx="23812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4" name="Picture 18" descr="http://www.uline.ca/images/en-US/transparent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-822325"/>
            <a:ext cx="23812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6" name="Picture 20" descr="http://www.uline.ca/images/product/Large/S_13852_L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0" y="1555909"/>
            <a:ext cx="2414608" cy="238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77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Gases are physical and health hazards</a:t>
            </a:r>
          </a:p>
          <a:p>
            <a:endParaRPr lang="en-US" dirty="0" smtClean="0"/>
          </a:p>
          <a:p>
            <a:pPr marL="342900" lvl="1" indent="-342900">
              <a:spcAft>
                <a:spcPts val="1000"/>
              </a:spcAft>
              <a:buFontTx/>
              <a:buChar char="•"/>
            </a:pPr>
            <a:r>
              <a:rPr lang="en-US" sz="3000" dirty="0"/>
              <a:t>Compressed </a:t>
            </a:r>
            <a:r>
              <a:rPr lang="en-US" sz="3000" dirty="0" smtClean="0"/>
              <a:t>gas containers can become powerful, dangerous </a:t>
            </a:r>
            <a:r>
              <a:rPr lang="en-US" sz="3000" dirty="0"/>
              <a:t>projectiles if </a:t>
            </a:r>
            <a:r>
              <a:rPr lang="en-US" sz="3000" dirty="0" smtClean="0"/>
              <a:t>the vessel is compromised</a:t>
            </a:r>
            <a:endParaRPr lang="en-US" sz="3000" dirty="0"/>
          </a:p>
          <a:p>
            <a:endParaRPr lang="en-US" dirty="0" smtClean="0"/>
          </a:p>
          <a:p>
            <a:r>
              <a:rPr lang="en-US" dirty="0" smtClean="0"/>
              <a:t>The vented gas may be an </a:t>
            </a:r>
            <a:r>
              <a:rPr lang="en-US" dirty="0" err="1" smtClean="0"/>
              <a:t>asphyxiant</a:t>
            </a:r>
            <a:r>
              <a:rPr lang="en-US" dirty="0" smtClean="0"/>
              <a:t>, oxidizer, flammable, corrosive, or toxin</a:t>
            </a:r>
          </a:p>
          <a:p>
            <a:pPr lvl="1"/>
            <a:r>
              <a:rPr lang="en-US" dirty="0" smtClean="0"/>
              <a:t>Oxidizer and flammable may be an explosive combination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Displacement Asphyxiation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3697186" cy="5181600"/>
          </a:xfrm>
        </p:spPr>
        <p:txBody>
          <a:bodyPr/>
          <a:lstStyle/>
          <a:p>
            <a:r>
              <a:rPr lang="en-US" sz="2800" dirty="0" smtClean="0"/>
              <a:t>Venting of compressed gas or evaporation of cryogenic liquids displaces atmospheric</a:t>
            </a:r>
          </a:p>
          <a:p>
            <a:endParaRPr lang="en-US" sz="2800" dirty="0"/>
          </a:p>
          <a:p>
            <a:r>
              <a:rPr lang="en-US" sz="2800" dirty="0" smtClean="0"/>
              <a:t>Oxygen deficient atmosphere can result in rapid loss of consciousness (1-2 breaths or 5-9 seconds)</a:t>
            </a:r>
            <a:endParaRPr lang="en-US" sz="2800" dirty="0"/>
          </a:p>
        </p:txBody>
      </p:sp>
      <p:pic>
        <p:nvPicPr>
          <p:cNvPr id="66562" name="Picture 2" descr="http://classconnection.s3.amazonaws.com/650/flashcards/1289650/jpg/partial_pressure_gradients13310769607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186" y="1219200"/>
            <a:ext cx="5019675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3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</a:rPr>
              <a:t>Know Your Surroundings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laboratory has a telephone in a designated area for use</a:t>
            </a:r>
          </a:p>
          <a:p>
            <a:endParaRPr lang="en-US" dirty="0" smtClean="0"/>
          </a:p>
          <a:p>
            <a:r>
              <a:rPr lang="en-US" dirty="0" smtClean="0"/>
              <a:t>The emergency contact numbers are posted near the phone in every laboratory on the UNBC campus</a:t>
            </a:r>
          </a:p>
          <a:p>
            <a:endParaRPr lang="en-US" dirty="0" smtClean="0"/>
          </a:p>
          <a:p>
            <a:r>
              <a:rPr lang="en-US" dirty="0" smtClean="0"/>
              <a:t>Test this phone to ensure it is working</a:t>
            </a:r>
            <a:endParaRPr lang="en-US" dirty="0"/>
          </a:p>
        </p:txBody>
      </p:sp>
      <p:pic>
        <p:nvPicPr>
          <p:cNvPr id="4" name="Picture 10" descr="BD0929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114800"/>
            <a:ext cx="2286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Compressed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5334000" cy="5181600"/>
          </a:xfrm>
        </p:spPr>
        <p:txBody>
          <a:bodyPr/>
          <a:lstStyle/>
          <a:p>
            <a:pPr lvl="1"/>
            <a:r>
              <a:rPr lang="en-US" dirty="0" smtClean="0"/>
              <a:t>They should be stored with a secure, approved strap or chain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Always keep covers on compressed gas cylinders when not in use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To move gas cylinders secure the cylinder in the tank dolly using the strap and make sure the cap is fastened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514600"/>
            <a:ext cx="29972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Regulators on Gas Cylinders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Connecting a pressurized cylinder to a closed system can </a:t>
            </a:r>
            <a:r>
              <a:rPr lang="en-US" dirty="0" err="1" smtClean="0"/>
              <a:t>overpressurize</a:t>
            </a:r>
            <a:r>
              <a:rPr lang="en-US" dirty="0" smtClean="0"/>
              <a:t> the closed system resulting in injury or equipment damage</a:t>
            </a:r>
          </a:p>
          <a:p>
            <a:endParaRPr lang="en-US" dirty="0" smtClean="0"/>
          </a:p>
          <a:p>
            <a:r>
              <a:rPr lang="en-US" dirty="0" smtClean="0"/>
              <a:t>Always make sure the regulator is completely closed before opening the tank valve and then slowly open the regulator to a safe pressure</a:t>
            </a:r>
          </a:p>
          <a:p>
            <a:endParaRPr lang="en-US" dirty="0" smtClean="0"/>
          </a:p>
          <a:p>
            <a:r>
              <a:rPr lang="en-US" dirty="0" smtClean="0"/>
              <a:t>Know the safe operating pressure of the system you are using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Cryogenic Liquids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Hazards</a:t>
            </a:r>
          </a:p>
          <a:p>
            <a:pPr lvl="1"/>
            <a:r>
              <a:rPr lang="en-US" dirty="0" smtClean="0"/>
              <a:t>Asphyxiation</a:t>
            </a:r>
          </a:p>
          <a:p>
            <a:pPr lvl="1"/>
            <a:r>
              <a:rPr lang="en-US" dirty="0" smtClean="0"/>
              <a:t>Freezing damage</a:t>
            </a:r>
          </a:p>
          <a:p>
            <a:pPr lvl="1"/>
            <a:r>
              <a:rPr lang="en-US" dirty="0" smtClean="0"/>
              <a:t>Overpressure bursting of vessels</a:t>
            </a:r>
          </a:p>
          <a:p>
            <a:pPr lvl="1"/>
            <a:r>
              <a:rPr lang="en-US" dirty="0" smtClean="0"/>
              <a:t>Generating liquid oxygen (oxidizer)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560635"/>
              </p:ext>
            </p:extLst>
          </p:nvPr>
        </p:nvGraphicFramePr>
        <p:xfrm>
          <a:off x="2057400" y="4495800"/>
          <a:ext cx="5138420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4825"/>
                <a:gridCol w="1822450"/>
                <a:gridCol w="1541145"/>
              </a:tblGrid>
              <a:tr h="182880">
                <a:tc>
                  <a:txBody>
                    <a:bodyPr/>
                    <a:lstStyle/>
                    <a:p>
                      <a:pPr marL="114300" marR="132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Liquid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132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Expansion </a:t>
                      </a:r>
                      <a:r>
                        <a:rPr lang="en-US" sz="1200" spc="-5" dirty="0" smtClean="0">
                          <a:effectLst/>
                        </a:rPr>
                        <a:t>Ratio (from BP to 21C)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55245" marR="132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Boiling Point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4300" marR="132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Nitrogen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" marR="132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</a:rPr>
                        <a:t>696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4775" marR="132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</a:rPr>
                        <a:t>-195.8ºC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marL="114300" marR="132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Argon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" marR="132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</a:rPr>
                        <a:t>841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4775" marR="132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-185.9ºC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marL="114300" marR="132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Helium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" marR="132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</a:rPr>
                        <a:t>754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4775" marR="132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</a:rPr>
                        <a:t>-268.9ºC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marL="114300" marR="132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Neon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" marR="132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</a:rPr>
                        <a:t>1445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4775" marR="132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</a:rPr>
                        <a:t>-246.1ºC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marL="114300" marR="132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Oxygen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" marR="132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</a:rPr>
                        <a:t>860.5</a:t>
                      </a:r>
                      <a:endParaRPr lang="en-US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4775" marR="13271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-183 ºC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6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Cryogenic Liquids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spaces with poor air exchange are dangerous</a:t>
            </a:r>
          </a:p>
          <a:p>
            <a:pPr lvl="1"/>
            <a:r>
              <a:rPr lang="en-US" dirty="0" smtClean="0"/>
              <a:t>Do not allow others to ride in elevator while transporting (use buddy system if possible)</a:t>
            </a:r>
          </a:p>
          <a:p>
            <a:pPr lvl="1"/>
            <a:r>
              <a:rPr lang="en-US" dirty="0"/>
              <a:t>Do not transport inside </a:t>
            </a:r>
            <a:r>
              <a:rPr lang="en-US" dirty="0" smtClean="0"/>
              <a:t>vehicle passenger compartment</a:t>
            </a:r>
          </a:p>
          <a:p>
            <a:pPr lvl="1"/>
            <a:r>
              <a:rPr lang="en-US" dirty="0" smtClean="0"/>
              <a:t>Ensure that substantial air exchange occurs before going near a spill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Evacuate people away from spills</a:t>
            </a:r>
          </a:p>
          <a:p>
            <a:endParaRPr lang="en-US" dirty="0" smtClean="0"/>
          </a:p>
          <a:p>
            <a:r>
              <a:rPr lang="en-US" dirty="0" smtClean="0"/>
              <a:t>Wear appropriate PPE (pants, closed shoes, face shield, insulated gloves)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3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Accountability/Discipline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Supervisor is responsible for your conduct in the lab</a:t>
            </a:r>
          </a:p>
          <a:p>
            <a:r>
              <a:rPr lang="en-US" dirty="0" smtClean="0"/>
              <a:t>The CSO, BSO, and RSC will talk to you if you are doing something unsafe</a:t>
            </a:r>
          </a:p>
          <a:p>
            <a:r>
              <a:rPr lang="en-US" dirty="0" smtClean="0"/>
              <a:t>You will be asked to leave the laboratory if you are in breach of UNBC policies/procedures</a:t>
            </a:r>
          </a:p>
          <a:p>
            <a:pPr lvl="1"/>
            <a:r>
              <a:rPr lang="en-US" dirty="0" smtClean="0"/>
              <a:t>Your supervisor will be contacted</a:t>
            </a:r>
          </a:p>
          <a:p>
            <a:pPr lvl="1"/>
            <a:r>
              <a:rPr lang="en-US" dirty="0" smtClean="0"/>
              <a:t>If there are repeated offences, the issue will be brought to the Lab Safety Committee and the Dean of the </a:t>
            </a:r>
            <a:r>
              <a:rPr lang="en-US" dirty="0" smtClean="0"/>
              <a:t>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nic Them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Franic Theme</Template>
  <TotalTime>60778</TotalTime>
  <Words>3606</Words>
  <Application>Microsoft Office PowerPoint</Application>
  <PresentationFormat>On-screen Show (4:3)</PresentationFormat>
  <Paragraphs>638</Paragraphs>
  <Slides>94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94</vt:i4>
      </vt:variant>
    </vt:vector>
  </HeadingPairs>
  <TitlesOfParts>
    <vt:vector size="97" baseType="lpstr">
      <vt:lpstr>Franic Theme</vt:lpstr>
      <vt:lpstr>Photo Editor Photo</vt:lpstr>
      <vt:lpstr>Slide</vt:lpstr>
      <vt:lpstr>General and Chemical Laboratory Safety Training </vt:lpstr>
      <vt:lpstr>Why Safety Training?</vt:lpstr>
      <vt:lpstr>Who is in Charge of Safety</vt:lpstr>
      <vt:lpstr>Who is in Charge of Safety</vt:lpstr>
      <vt:lpstr>Introduction to the Laboratory</vt:lpstr>
      <vt:lpstr>Let’s Get Started!</vt:lpstr>
      <vt:lpstr>Information Resources</vt:lpstr>
      <vt:lpstr>Safety Resources and Locations</vt:lpstr>
      <vt:lpstr>Know Your Surroundings</vt:lpstr>
      <vt:lpstr>Know What Hazards are Present</vt:lpstr>
      <vt:lpstr>Hazards</vt:lpstr>
      <vt:lpstr>Health Hazards</vt:lpstr>
      <vt:lpstr>Physical Hazards</vt:lpstr>
      <vt:lpstr>Laboratory Hygiene</vt:lpstr>
      <vt:lpstr>Chemical Hygiene Plan</vt:lpstr>
      <vt:lpstr>Chemical Hygiene Plan</vt:lpstr>
      <vt:lpstr>Lab Attire</vt:lpstr>
      <vt:lpstr>Personal Habits</vt:lpstr>
      <vt:lpstr>Safe Practices</vt:lpstr>
      <vt:lpstr>Laboratory Emergency Plan</vt:lpstr>
      <vt:lpstr>Laboratory Information</vt:lpstr>
      <vt:lpstr>WHMIS</vt:lpstr>
      <vt:lpstr>WHMIS</vt:lpstr>
      <vt:lpstr>Labeling</vt:lpstr>
      <vt:lpstr>Labelling</vt:lpstr>
      <vt:lpstr>WHMIS in the Lab</vt:lpstr>
      <vt:lpstr>Labeling Tips</vt:lpstr>
      <vt:lpstr>GHS</vt:lpstr>
      <vt:lpstr>WHMIS</vt:lpstr>
      <vt:lpstr>MSDS</vt:lpstr>
      <vt:lpstr>Material Safety Data Sheets (MSDS)</vt:lpstr>
      <vt:lpstr>Reading the MSDS</vt:lpstr>
      <vt:lpstr>Laboratory Information</vt:lpstr>
      <vt:lpstr>MSDS</vt:lpstr>
      <vt:lpstr>MSDS Recommendation</vt:lpstr>
      <vt:lpstr>MSDS at UNBC</vt:lpstr>
      <vt:lpstr>Sample MSDS</vt:lpstr>
      <vt:lpstr>Chemical Inventory </vt:lpstr>
      <vt:lpstr>Inventory</vt:lpstr>
      <vt:lpstr>UNBC Chemical Inventory</vt:lpstr>
      <vt:lpstr>PowerPoint Presentation</vt:lpstr>
      <vt:lpstr>Vertere Inventory</vt:lpstr>
      <vt:lpstr>Personal Protective Equipment </vt:lpstr>
      <vt:lpstr>PPE</vt:lpstr>
      <vt:lpstr>Chemicals &amp; PPE</vt:lpstr>
      <vt:lpstr>Protection Is Variable</vt:lpstr>
      <vt:lpstr>Protection Is Variable</vt:lpstr>
      <vt:lpstr>Use of PPE</vt:lpstr>
      <vt:lpstr>Fume Hoods and BSCs</vt:lpstr>
      <vt:lpstr>Engineering Controls</vt:lpstr>
      <vt:lpstr>Fume Hood</vt:lpstr>
      <vt:lpstr>Fume Hood Use</vt:lpstr>
      <vt:lpstr>Things to Think About</vt:lpstr>
      <vt:lpstr>Fume Hoods</vt:lpstr>
      <vt:lpstr>Biological Safety Cabinet</vt:lpstr>
      <vt:lpstr>Signs</vt:lpstr>
      <vt:lpstr>NFPA Hazard Signs</vt:lpstr>
      <vt:lpstr>Spills and Accidents</vt:lpstr>
      <vt:lpstr>Most Major Accidents Are Preceded by Close Calls</vt:lpstr>
      <vt:lpstr>Spill Classification</vt:lpstr>
      <vt:lpstr>SOP</vt:lpstr>
      <vt:lpstr>Aerosols</vt:lpstr>
      <vt:lpstr>Spill Kits</vt:lpstr>
      <vt:lpstr>Clean Up Tips</vt:lpstr>
      <vt:lpstr>Emergency Situation</vt:lpstr>
      <vt:lpstr>How to Report</vt:lpstr>
      <vt:lpstr>Waste Management</vt:lpstr>
      <vt:lpstr>Waste</vt:lpstr>
      <vt:lpstr>Non-hazardous Waste</vt:lpstr>
      <vt:lpstr>UNBC Waste Streams</vt:lpstr>
      <vt:lpstr>Waste</vt:lpstr>
      <vt:lpstr>Hazardous Waste</vt:lpstr>
      <vt:lpstr>Liquid Waste</vt:lpstr>
      <vt:lpstr>Liquid Waste</vt:lpstr>
      <vt:lpstr>Liquid Waste</vt:lpstr>
      <vt:lpstr>Waste</vt:lpstr>
      <vt:lpstr>Solid Waste and Contaminated Items</vt:lpstr>
      <vt:lpstr>Biohazardous Waste</vt:lpstr>
      <vt:lpstr>Biological Waste</vt:lpstr>
      <vt:lpstr>Biohazardous Waste</vt:lpstr>
      <vt:lpstr>Hazardous Wastes</vt:lpstr>
      <vt:lpstr>What is a Sharp?</vt:lpstr>
      <vt:lpstr>What is a “Sharp”?</vt:lpstr>
      <vt:lpstr>Safe Practices</vt:lpstr>
      <vt:lpstr>Disposal of Sharps</vt:lpstr>
      <vt:lpstr>Disposal of Sharps Containers</vt:lpstr>
      <vt:lpstr>Gases</vt:lpstr>
      <vt:lpstr>Gases</vt:lpstr>
      <vt:lpstr>Atmospheric Displacement Asphyxiation</vt:lpstr>
      <vt:lpstr>Compressed Gases</vt:lpstr>
      <vt:lpstr>Regulators on Gas Cylinders</vt:lpstr>
      <vt:lpstr>Cryogenic Liquids</vt:lpstr>
      <vt:lpstr>Cryogenic Liquids</vt:lpstr>
      <vt:lpstr>Accountability/Discipline</vt:lpstr>
    </vt:vector>
  </TitlesOfParts>
  <Company>UNBC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delagiro</dc:creator>
  <cp:lastModifiedBy>setup</cp:lastModifiedBy>
  <cp:revision>241</cp:revision>
  <dcterms:created xsi:type="dcterms:W3CDTF">2012-08-30T17:36:30Z</dcterms:created>
  <dcterms:modified xsi:type="dcterms:W3CDTF">2013-11-21T23:12:27Z</dcterms:modified>
</cp:coreProperties>
</file>