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93455" r:id="rId4"/>
  </p:sldMasterIdLst>
  <p:notesMasterIdLst>
    <p:notesMasterId r:id="rId15"/>
  </p:notesMasterIdLst>
  <p:handoutMasterIdLst>
    <p:handoutMasterId r:id="rId16"/>
  </p:handoutMasterIdLst>
  <p:sldIdLst>
    <p:sldId id="284" r:id="rId5"/>
    <p:sldId id="590" r:id="rId6"/>
    <p:sldId id="578" r:id="rId7"/>
    <p:sldId id="594" r:id="rId8"/>
    <p:sldId id="596" r:id="rId9"/>
    <p:sldId id="559" r:id="rId10"/>
    <p:sldId id="580" r:id="rId11"/>
    <p:sldId id="583" r:id="rId12"/>
    <p:sldId id="597" r:id="rId13"/>
    <p:sldId id="598" r:id="rId14"/>
  </p:sldIdLst>
  <p:sldSz cx="9144000" cy="5143500" type="screen16x9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753049-BA31-414A-0702-597F6C568EDC}" name="Aisling Quigley" initials="AQ" userId="S::aquigley@healthresearchbc.ca::26f69f2d-d885-4cd4-a0c8-c2af605e0041" providerId="AD"/>
  <p188:author id="{56E8D24F-171F-DC95-9789-57F0E5654FAB}" name="Aisling Quigley" initials="" userId="S::AQuigley@healthresearchbc.ca::26f69f2d-d885-4cd4-a0c8-c2af605e0041" providerId="AD"/>
  <p188:author id="{A0673874-9D96-DA0C-6E5C-BF39C9677C28}" name="Alison Orth" initials="AO" userId="S::aorth@healthresearchbc.ca::2dbe787c-9c2a-4c6b-a19c-901da7a0c6d1" providerId="AD"/>
  <p188:author id="{F7EE41A5-74F7-360C-7FB2-AB45A2981610}" name="Robyn Tkatch" initials="RT" userId="S::rtkatch@bcahsn.ca::c1f60a39-b82d-4d39-9771-7f9f3a2b296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ttney La Pietra" initials="BLP" lastIdx="2" clrIdx="0">
    <p:extLst>
      <p:ext uri="{19B8F6BF-5375-455C-9EA6-DF929625EA0E}">
        <p15:presenceInfo xmlns:p15="http://schemas.microsoft.com/office/powerpoint/2012/main" userId="S-1-5-21-3275671095-1950649569-3952301132-317140" providerId="AD"/>
      </p:ext>
    </p:extLst>
  </p:cmAuthor>
  <p:cmAuthor id="2" name="Stef Cheah" initials="SC" lastIdx="1" clrIdx="1">
    <p:extLst>
      <p:ext uri="{19B8F6BF-5375-455C-9EA6-DF929625EA0E}">
        <p15:presenceInfo xmlns:p15="http://schemas.microsoft.com/office/powerpoint/2012/main" userId="Stef Che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0"/>
    <a:srgbClr val="FFB612"/>
    <a:srgbClr val="9B278F"/>
    <a:srgbClr val="750E6C"/>
    <a:srgbClr val="BA7BB5"/>
    <a:srgbClr val="A364B4"/>
    <a:srgbClr val="FF8100"/>
    <a:srgbClr val="B0D9D5"/>
    <a:srgbClr val="60B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31039" autoAdjust="0"/>
  </p:normalViewPr>
  <p:slideViewPr>
    <p:cSldViewPr snapToGrid="0">
      <p:cViewPr varScale="1">
        <p:scale>
          <a:sx n="35" d="100"/>
          <a:sy n="35" d="100"/>
        </p:scale>
        <p:origin x="2818" y="2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sling Quigley" userId="26f69f2d-d885-4cd4-a0c8-c2af605e0041" providerId="ADAL" clId="{026678DC-F87C-4CE4-9230-464BC692F5D4}"/>
    <pc:docChg chg="modSld">
      <pc:chgData name="Aisling Quigley" userId="26f69f2d-d885-4cd4-a0c8-c2af605e0041" providerId="ADAL" clId="{026678DC-F87C-4CE4-9230-464BC692F5D4}" dt="2023-11-14T19:35:58.360" v="11" actId="20577"/>
      <pc:docMkLst>
        <pc:docMk/>
      </pc:docMkLst>
      <pc:sldChg chg="modNotesTx">
        <pc:chgData name="Aisling Quigley" userId="26f69f2d-d885-4cd4-a0c8-c2af605e0041" providerId="ADAL" clId="{026678DC-F87C-4CE4-9230-464BC692F5D4}" dt="2023-11-14T19:35:23.761" v="0" actId="20577"/>
        <pc:sldMkLst>
          <pc:docMk/>
          <pc:sldMk cId="634756690" sldId="284"/>
        </pc:sldMkLst>
      </pc:sldChg>
      <pc:sldChg chg="modNotesTx">
        <pc:chgData name="Aisling Quigley" userId="26f69f2d-d885-4cd4-a0c8-c2af605e0041" providerId="ADAL" clId="{026678DC-F87C-4CE4-9230-464BC692F5D4}" dt="2023-11-14T19:35:43.160" v="5" actId="20577"/>
        <pc:sldMkLst>
          <pc:docMk/>
          <pc:sldMk cId="3763882323" sldId="559"/>
        </pc:sldMkLst>
      </pc:sldChg>
      <pc:sldChg chg="modNotesTx">
        <pc:chgData name="Aisling Quigley" userId="26f69f2d-d885-4cd4-a0c8-c2af605e0041" providerId="ADAL" clId="{026678DC-F87C-4CE4-9230-464BC692F5D4}" dt="2023-11-14T19:35:29.489" v="2" actId="20577"/>
        <pc:sldMkLst>
          <pc:docMk/>
          <pc:sldMk cId="3615779271" sldId="578"/>
        </pc:sldMkLst>
      </pc:sldChg>
      <pc:sldChg chg="modNotesTx">
        <pc:chgData name="Aisling Quigley" userId="26f69f2d-d885-4cd4-a0c8-c2af605e0041" providerId="ADAL" clId="{026678DC-F87C-4CE4-9230-464BC692F5D4}" dt="2023-11-14T19:35:45.445" v="6" actId="20577"/>
        <pc:sldMkLst>
          <pc:docMk/>
          <pc:sldMk cId="2047418343" sldId="580"/>
        </pc:sldMkLst>
      </pc:sldChg>
      <pc:sldChg chg="modNotesTx">
        <pc:chgData name="Aisling Quigley" userId="26f69f2d-d885-4cd4-a0c8-c2af605e0041" providerId="ADAL" clId="{026678DC-F87C-4CE4-9230-464BC692F5D4}" dt="2023-11-14T19:35:48.484" v="7" actId="20577"/>
        <pc:sldMkLst>
          <pc:docMk/>
          <pc:sldMk cId="1828371092" sldId="583"/>
        </pc:sldMkLst>
      </pc:sldChg>
      <pc:sldChg chg="modNotesTx">
        <pc:chgData name="Aisling Quigley" userId="26f69f2d-d885-4cd4-a0c8-c2af605e0041" providerId="ADAL" clId="{026678DC-F87C-4CE4-9230-464BC692F5D4}" dt="2023-11-14T19:35:26.994" v="1" actId="20577"/>
        <pc:sldMkLst>
          <pc:docMk/>
          <pc:sldMk cId="1020030042" sldId="590"/>
        </pc:sldMkLst>
      </pc:sldChg>
      <pc:sldChg chg="modNotesTx">
        <pc:chgData name="Aisling Quigley" userId="26f69f2d-d885-4cd4-a0c8-c2af605e0041" providerId="ADAL" clId="{026678DC-F87C-4CE4-9230-464BC692F5D4}" dt="2023-11-14T19:35:32.493" v="3" actId="20577"/>
        <pc:sldMkLst>
          <pc:docMk/>
          <pc:sldMk cId="873993938" sldId="594"/>
        </pc:sldMkLst>
      </pc:sldChg>
      <pc:sldChg chg="modNotesTx">
        <pc:chgData name="Aisling Quigley" userId="26f69f2d-d885-4cd4-a0c8-c2af605e0041" providerId="ADAL" clId="{026678DC-F87C-4CE4-9230-464BC692F5D4}" dt="2023-11-14T19:35:39.346" v="4" actId="20577"/>
        <pc:sldMkLst>
          <pc:docMk/>
          <pc:sldMk cId="1256331207" sldId="596"/>
        </pc:sldMkLst>
      </pc:sldChg>
      <pc:sldChg chg="modNotesTx">
        <pc:chgData name="Aisling Quigley" userId="26f69f2d-d885-4cd4-a0c8-c2af605e0041" providerId="ADAL" clId="{026678DC-F87C-4CE4-9230-464BC692F5D4}" dt="2023-11-14T19:35:52.150" v="8" actId="20577"/>
        <pc:sldMkLst>
          <pc:docMk/>
          <pc:sldMk cId="3306244254" sldId="597"/>
        </pc:sldMkLst>
      </pc:sldChg>
      <pc:sldChg chg="modNotesTx">
        <pc:chgData name="Aisling Quigley" userId="26f69f2d-d885-4cd4-a0c8-c2af605e0041" providerId="ADAL" clId="{026678DC-F87C-4CE4-9230-464BC692F5D4}" dt="2023-11-14T19:35:58.360" v="11" actId="20577"/>
        <pc:sldMkLst>
          <pc:docMk/>
          <pc:sldMk cId="4141230371" sldId="59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CA"/>
              <a:t>REACH BC Volunteers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'REACH BC'!$B$24</c:f>
              <c:strCache>
                <c:ptCount val="1"/>
                <c:pt idx="0">
                  <c:v>Volunteers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'REACH BC'!$C$22:$G$22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Total</c:v>
                </c:pt>
              </c:strCache>
            </c:strRef>
          </c:cat>
          <c:val>
            <c:numRef>
              <c:f>'REACH BC'!$C$24:$G$24</c:f>
              <c:numCache>
                <c:formatCode>General</c:formatCode>
                <c:ptCount val="5"/>
                <c:pt idx="0">
                  <c:v>1252</c:v>
                </c:pt>
                <c:pt idx="1">
                  <c:v>1843</c:v>
                </c:pt>
                <c:pt idx="2">
                  <c:v>2521</c:v>
                </c:pt>
                <c:pt idx="3">
                  <c:v>6504</c:v>
                </c:pt>
                <c:pt idx="4">
                  <c:v>5616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A3-4485-BDDC-A864F49AF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49174496"/>
        <c:axId val="2049171616"/>
      </c:barChart>
      <c:catAx>
        <c:axId val="204917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9171616"/>
        <c:crosses val="autoZero"/>
        <c:auto val="1"/>
        <c:lblAlgn val="ctr"/>
        <c:lblOffset val="100"/>
        <c:noMultiLvlLbl val="0"/>
      </c:catAx>
      <c:valAx>
        <c:axId val="204917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917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D89DC-6C8C-4EB5-8984-70FFCDB59E70}" type="datetimeFigureOut">
              <a:rPr lang="en-CA" smtClean="0"/>
              <a:t>2023-11-14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CA153-046C-4472-B396-3C34D061BD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9763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04B13B-E958-4422-8551-E30040B4D9BB}" type="datetimeFigureOut">
              <a:rPr lang="en-CA" smtClean="0"/>
              <a:t>2023-11-14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F4E4DD-1E94-4F29-8148-D102095A08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436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4E4DD-1E94-4F29-8148-D102095A08C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7660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4E4DD-1E94-4F29-8148-D102095A08C2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989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>
                <a:cs typeface="+mn-lt"/>
              </a:rPr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4E4DD-1E94-4F29-8148-D102095A08C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5889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4E4DD-1E94-4F29-8148-D102095A08C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0929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4E4DD-1E94-4F29-8148-D102095A08C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0090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4E4DD-1E94-4F29-8148-D102095A08C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21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4E4DD-1E94-4F29-8148-D102095A08C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9431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4E4DD-1E94-4F29-8148-D102095A08C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3171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4E4DD-1E94-4F29-8148-D102095A08C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0076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4E4DD-1E94-4F29-8148-D102095A08C2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191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.1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153" y="3455047"/>
            <a:ext cx="7772400" cy="4616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083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771"/>
            <a:ext cx="8229600" cy="4616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305"/>
          <a:stretch/>
        </p:blipFill>
        <p:spPr>
          <a:xfrm>
            <a:off x="457200" y="1144163"/>
            <a:ext cx="520364" cy="6927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72917"/>
            <a:ext cx="7274859" cy="2830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019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- 1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E79DB18-4D6A-4503-AF7F-250B7D9E7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916" y="336244"/>
            <a:ext cx="7801647" cy="415498"/>
          </a:xfrm>
        </p:spPr>
        <p:txBody>
          <a:bodyPr anchor="b"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Your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EEA8B-E2E0-4DDE-978D-9B0B0BC742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3915" y="1081087"/>
            <a:ext cx="7801648" cy="321566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  <a:p>
            <a:pPr lvl="3"/>
            <a:r>
              <a:rPr lang="en-US"/>
              <a:t>Fourth level bullet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5D773D-C155-4414-B08E-447157E5B0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7942" y="4885508"/>
            <a:ext cx="611188" cy="25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896636C-1E10-4049-94C6-9EEFCDA53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02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- Text +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E79DB18-4D6A-4503-AF7F-250B7D9E7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915" y="382410"/>
            <a:ext cx="7773656" cy="369332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Your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EEA8B-E2E0-4DDE-978D-9B0B0BC742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3916" y="1081088"/>
            <a:ext cx="3624943" cy="32296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  <a:p>
            <a:pPr lvl="3"/>
            <a:r>
              <a:rPr lang="en-US"/>
              <a:t>Fourth level bullet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B4C08D3-5611-4D56-A432-7BCD93F616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2629" y="1081088"/>
            <a:ext cx="3624943" cy="322965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8CFC4DC-204E-4555-93B2-34053DA2C8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7942" y="4885508"/>
            <a:ext cx="611188" cy="25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896636C-1E10-4049-94C6-9EEFCDA53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71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- 2 Tex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E79DB18-4D6A-4503-AF7F-250B7D9E7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915" y="336244"/>
            <a:ext cx="7731668" cy="415498"/>
          </a:xfrm>
        </p:spPr>
        <p:txBody>
          <a:bodyPr anchor="b"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Your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EEA8B-E2E0-4DDE-978D-9B0B0BC742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3916" y="1081088"/>
            <a:ext cx="3713584" cy="32016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  <a:p>
            <a:pPr lvl="3"/>
            <a:r>
              <a:rPr lang="en-US"/>
              <a:t>Fourth level bullet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5521D4-1F76-42AD-A8EE-5C05A30FFD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0" y="1081088"/>
            <a:ext cx="3713584" cy="32016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6AC40E-A424-4DA7-9B7F-E4FE92A15E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7942" y="4885508"/>
            <a:ext cx="611188" cy="25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896636C-1E10-4049-94C6-9EEFCDA53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81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4191966-88D4-DB4D-8244-B67001A1E96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44995" y="3681102"/>
            <a:ext cx="5680784" cy="285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135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You can put your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DABE2AE-BEAB-4172-A9F2-7488DAA64F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4993" y="3977165"/>
            <a:ext cx="5680784" cy="285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135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8E76013-E4ED-4E32-B537-3ACDF0584B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307" y="1774273"/>
            <a:ext cx="5680472" cy="478631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2"/>
                </a:solidFill>
              </a:defRPr>
            </a:lvl1pPr>
            <a:lvl2pPr marL="342900" indent="0"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2400" b="1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2400" b="1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This is your Presentation 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0E6FFA0-3BA9-499A-BA59-5A861EE03A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4993" y="2308440"/>
            <a:ext cx="5680472" cy="478631"/>
          </a:xfrm>
        </p:spPr>
        <p:txBody>
          <a:bodyPr/>
          <a:lstStyle>
            <a:lvl1pPr marL="0" indent="0">
              <a:buFontTx/>
              <a:buNone/>
              <a:defRPr sz="1875" b="1">
                <a:solidFill>
                  <a:schemeClr val="tx2"/>
                </a:solidFill>
              </a:defRPr>
            </a:lvl1pPr>
            <a:lvl2pPr marL="342900" indent="0"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2400" b="1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2400" b="1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This is your 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30758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.1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153" y="3289938"/>
            <a:ext cx="7772400" cy="7918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409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154" y="2427819"/>
            <a:ext cx="3537821" cy="9233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109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.2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153" y="1860932"/>
            <a:ext cx="7772400" cy="4616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939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153" y="2256326"/>
            <a:ext cx="3537821" cy="12663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858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.2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153" y="1695823"/>
            <a:ext cx="7772400" cy="7918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759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1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2917"/>
            <a:ext cx="7274859" cy="2830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305"/>
          <a:stretch/>
        </p:blipFill>
        <p:spPr>
          <a:xfrm>
            <a:off x="457200" y="1144163"/>
            <a:ext cx="520364" cy="6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Slide 1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2917"/>
            <a:ext cx="7274859" cy="2830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377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3771"/>
            <a:ext cx="8229600" cy="46166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2917"/>
            <a:ext cx="8229600" cy="312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93467" r:id="rId2"/>
    <p:sldLayoutId id="2147493456" r:id="rId3"/>
    <p:sldLayoutId id="2147483664" r:id="rId4"/>
    <p:sldLayoutId id="2147483665" r:id="rId5"/>
    <p:sldLayoutId id="2147493468" r:id="rId6"/>
    <p:sldLayoutId id="2147493469" r:id="rId7"/>
    <p:sldLayoutId id="2147493457" r:id="rId8"/>
    <p:sldLayoutId id="2147493471" r:id="rId9"/>
    <p:sldLayoutId id="2147493470" r:id="rId10"/>
    <p:sldLayoutId id="2147493472" r:id="rId11"/>
    <p:sldLayoutId id="2147493473" r:id="rId12"/>
    <p:sldLayoutId id="2147493474" r:id="rId13"/>
    <p:sldLayoutId id="214749347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ts val="2400"/>
        </a:lnSpc>
        <a:spcBef>
          <a:spcPts val="0"/>
        </a:spcBef>
        <a:spcAft>
          <a:spcPts val="600"/>
        </a:spcAft>
        <a:buClr>
          <a:srgbClr val="FF790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aquigley@healthresearchbc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hyperlink" Target="https://www.youtube.com/watch?v=9qCTev5MWJ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FFDC07-AE2E-4F55-82FA-D78E8600C9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4681" y="4116770"/>
            <a:ext cx="5680784" cy="991538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Presented by Aisling Quigley, </a:t>
            </a:r>
            <a:r>
              <a:rPr lang="en-US" b="0">
                <a:solidFill>
                  <a:schemeClr val="tx1"/>
                </a:solidFill>
              </a:rPr>
              <a:t>REACH BC Program Manager</a:t>
            </a:r>
          </a:p>
          <a:p>
            <a:endParaRPr lang="en-US" b="0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29751-A4F7-4DB8-BCDD-B6A3B1A998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4681" y="4326789"/>
            <a:ext cx="5680784" cy="28575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November 8,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7311CD-AE88-47D8-AFD3-41E8BE0FFF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5295" y="2571750"/>
            <a:ext cx="7779857" cy="47863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Increasing Access to Health Research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1FCEB8-D968-451C-984C-B53F2072D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90" y="1916613"/>
            <a:ext cx="2214560" cy="49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56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BC6D8-76A1-E526-75FC-614001454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connect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F6312DA-EC95-AF73-17BB-C941AC59A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61" y="1638300"/>
            <a:ext cx="37433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19BEA56F-21FA-91BE-71C6-1B5F85B413EC}"/>
              </a:ext>
            </a:extLst>
          </p:cNvPr>
          <p:cNvSpPr txBox="1"/>
          <p:nvPr/>
        </p:nvSpPr>
        <p:spPr>
          <a:xfrm>
            <a:off x="726028" y="3505200"/>
            <a:ext cx="276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www.REACHBC.ca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99B497E-CD44-44FE-32C7-26E5E4276BCD}"/>
              </a:ext>
            </a:extLst>
          </p:cNvPr>
          <p:cNvSpPr txBox="1"/>
          <p:nvPr/>
        </p:nvSpPr>
        <p:spPr>
          <a:xfrm>
            <a:off x="4352559" y="2889647"/>
            <a:ext cx="4552080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/>
          </a:p>
          <a:p>
            <a:r>
              <a:rPr lang="en-US" sz="1400" b="1"/>
              <a:t>Aisling Quigley</a:t>
            </a:r>
            <a:r>
              <a:rPr lang="en-US" sz="1400"/>
              <a:t>, Program Manager</a:t>
            </a:r>
            <a:endParaRPr lang="en-US" sz="1400">
              <a:cs typeface="Arial"/>
            </a:endParaRPr>
          </a:p>
          <a:p>
            <a:r>
              <a:rPr lang="en-US" sz="1400">
                <a:hlinkClick r:id="rId4"/>
              </a:rPr>
              <a:t>aquigley@healthresearchbc.ca</a:t>
            </a:r>
            <a:endParaRPr lang="en-US" sz="1400"/>
          </a:p>
          <a:p>
            <a:endParaRPr lang="en-US" sz="1400"/>
          </a:p>
          <a:p>
            <a:endParaRPr lang="en-US" sz="1400"/>
          </a:p>
          <a:p>
            <a:endParaRPr lang="en-US" sz="1400">
              <a:cs typeface="Arial"/>
            </a:endParaRPr>
          </a:p>
          <a:p>
            <a:endParaRPr lang="en-US" sz="1400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697A71-9FCD-10FF-D12A-DBD49ADD72FC}"/>
              </a:ext>
            </a:extLst>
          </p:cNvPr>
          <p:cNvSpPr txBox="1"/>
          <p:nvPr/>
        </p:nvSpPr>
        <p:spPr>
          <a:xfrm>
            <a:off x="4348514" y="2253853"/>
            <a:ext cx="3743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Thank you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123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122E-5CA7-EF67-F026-EEE41EB73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www.REACHBC.ca</a:t>
            </a:r>
          </a:p>
        </p:txBody>
      </p:sp>
      <p:sp>
        <p:nvSpPr>
          <p:cNvPr id="8" name="AutoShape 8" descr="Why Do We Exist: Theories, Opinions, And Reflection">
            <a:extLst>
              <a:ext uri="{FF2B5EF4-FFF2-40B4-BE49-F238E27FC236}">
                <a16:creationId xmlns:a16="http://schemas.microsoft.com/office/drawing/2014/main" id="{AF5DA3C2-E152-D8CB-EFE4-AF4451A8FE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Why Do We Exist: Theories, Opinions, And Reflection">
            <a:extLst>
              <a:ext uri="{FF2B5EF4-FFF2-40B4-BE49-F238E27FC236}">
                <a16:creationId xmlns:a16="http://schemas.microsoft.com/office/drawing/2014/main" id="{F5E3540E-9DF3-09A4-EEDE-BB28A5DB93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Why Do We Exist: Theories, Opinions, And Reflection">
            <a:extLst>
              <a:ext uri="{FF2B5EF4-FFF2-40B4-BE49-F238E27FC236}">
                <a16:creationId xmlns:a16="http://schemas.microsoft.com/office/drawing/2014/main" id="{060C5F7A-E08E-6C72-F2A3-6FF5EB441D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62667" y="-137583"/>
            <a:ext cx="3166533" cy="31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B6B9AC-62AC-C39B-8338-5B8E9BB16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6" y="1089624"/>
            <a:ext cx="5215467" cy="2659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D843C7-4F9F-6BB1-4A94-C3610405F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484577"/>
            <a:ext cx="4205912" cy="247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3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E799C-80FE-1804-D895-62E63A2C4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60" y="300630"/>
            <a:ext cx="7731668" cy="415498"/>
          </a:xfrm>
        </p:spPr>
        <p:txBody>
          <a:bodyPr/>
          <a:lstStyle/>
          <a:p>
            <a:r>
              <a:rPr lang="en-US"/>
              <a:t>About us</a:t>
            </a:r>
          </a:p>
        </p:txBody>
      </p:sp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2632103-A97B-7B15-8CED-A1D417F14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71" y="915553"/>
            <a:ext cx="4223795" cy="3912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6965BF-EB68-E39D-802E-82DCB57AC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729" y="1314404"/>
            <a:ext cx="5369746" cy="3439445"/>
          </a:xfrm>
          <a:prstGeom prst="rect">
            <a:avLst/>
          </a:prstGeom>
        </p:spPr>
      </p:pic>
      <p:pic>
        <p:nvPicPr>
          <p:cNvPr id="6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7C191E9-EC51-8246-6E5F-EF3DB2F71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5517" y="1421217"/>
            <a:ext cx="4821445" cy="3332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8A06F9-8B76-ED3A-2781-86B28A702C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5384" y="1862996"/>
            <a:ext cx="5369745" cy="295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7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6569A-DF6A-59D0-F37E-58FAA1F5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makes us different?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04ECA-BDF2-1037-E8C8-A9C161259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/>
              <a:t>Sophisticated matching algorithm</a:t>
            </a:r>
          </a:p>
          <a:p>
            <a:pPr>
              <a:buClr>
                <a:srgbClr val="002060"/>
              </a:buClr>
            </a:pPr>
            <a:r>
              <a:rPr lang="en-US"/>
              <a:t>Advanced technology</a:t>
            </a:r>
          </a:p>
          <a:p>
            <a:pPr>
              <a:buClr>
                <a:srgbClr val="002060"/>
              </a:buClr>
            </a:pPr>
            <a:r>
              <a:rPr lang="en-US"/>
              <a:t>Personal volunteer/researcher dashboards</a:t>
            </a:r>
          </a:p>
          <a:p>
            <a:pPr>
              <a:buClr>
                <a:srgbClr val="002060"/>
              </a:buClr>
            </a:pPr>
            <a:r>
              <a:rPr lang="en-US"/>
              <a:t>Full time support service and team</a:t>
            </a:r>
          </a:p>
          <a:p>
            <a:pPr>
              <a:buClr>
                <a:srgbClr val="002060"/>
              </a:buClr>
            </a:pPr>
            <a:r>
              <a:rPr lang="en-US"/>
              <a:t>A broad range of health research studies across BC</a:t>
            </a:r>
          </a:p>
          <a:p>
            <a:endParaRPr lang="en-US"/>
          </a:p>
        </p:txBody>
      </p:sp>
      <p:pic>
        <p:nvPicPr>
          <p:cNvPr id="1026" name="Picture 2" descr="What is health research? - CIHR">
            <a:extLst>
              <a:ext uri="{FF2B5EF4-FFF2-40B4-BE49-F238E27FC236}">
                <a16:creationId xmlns:a16="http://schemas.microsoft.com/office/drawing/2014/main" id="{873BFBC1-72FD-1F02-25BD-B0AD16471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4" y="1855376"/>
            <a:ext cx="4064000" cy="198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99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9614F-FB59-64B5-CAD0-A81428EA9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Private dashboard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4C691-5DCA-B8F9-35AC-64174C1D8B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9926C2-0FD1-8554-4A43-C841BD6CE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70" y="952304"/>
            <a:ext cx="6874052" cy="3617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4885DA-E3C5-D080-0899-189FFA11C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973" y="952304"/>
            <a:ext cx="6874053" cy="40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3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BE337-6D08-1EC2-866A-ABF368F71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Our Metrics</a:t>
            </a:r>
          </a:p>
        </p:txBody>
      </p:sp>
      <p:pic>
        <p:nvPicPr>
          <p:cNvPr id="14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954A1DA8-A943-1C70-2B98-628F7767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46" y="1289186"/>
            <a:ext cx="4370224" cy="328787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9750119-4EC1-7BF4-D5B7-A0B9186D2A3F}"/>
              </a:ext>
            </a:extLst>
          </p:cNvPr>
          <p:cNvGrpSpPr/>
          <p:nvPr/>
        </p:nvGrpSpPr>
        <p:grpSpPr>
          <a:xfrm>
            <a:off x="4821593" y="1415919"/>
            <a:ext cx="4162750" cy="3161140"/>
            <a:chOff x="4821593" y="1415919"/>
            <a:chExt cx="4162750" cy="31611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28C78B-3EE6-4345-8274-840326033DA4}"/>
                </a:ext>
              </a:extLst>
            </p:cNvPr>
            <p:cNvSpPr txBox="1"/>
            <p:nvPr/>
          </p:nvSpPr>
          <p:spPr>
            <a:xfrm>
              <a:off x="4821594" y="1415920"/>
              <a:ext cx="2393302" cy="73866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FF7900"/>
                  </a:solidFill>
                  <a:cs typeface="Arial"/>
                </a:rPr>
                <a:t>&gt;6830</a:t>
              </a:r>
              <a:r>
                <a:rPr lang="en-US" sz="1600">
                  <a:cs typeface="Arial"/>
                </a:rPr>
                <a:t> </a:t>
              </a:r>
              <a:endParaRPr lang="en-US" sz="1400">
                <a:cs typeface="Arial"/>
              </a:endParaRPr>
            </a:p>
            <a:p>
              <a:r>
                <a:rPr lang="en-US" sz="1400">
                  <a:cs typeface="Arial"/>
                </a:rPr>
                <a:t>Volunteers registered​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361981-773F-DFB4-AA2B-ECF69E91190E}"/>
                </a:ext>
              </a:extLst>
            </p:cNvPr>
            <p:cNvSpPr txBox="1"/>
            <p:nvPr/>
          </p:nvSpPr>
          <p:spPr>
            <a:xfrm>
              <a:off x="4821593" y="2640564"/>
              <a:ext cx="2393302" cy="95410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60BFB6"/>
                  </a:solidFill>
                  <a:cs typeface="Arial"/>
                </a:rPr>
                <a:t>~688</a:t>
              </a:r>
              <a:r>
                <a:rPr lang="en-US" sz="2800">
                  <a:solidFill>
                    <a:srgbClr val="7030A0"/>
                  </a:solidFill>
                  <a:cs typeface="Arial"/>
                </a:rPr>
                <a:t> </a:t>
              </a:r>
            </a:p>
            <a:p>
              <a:r>
                <a:rPr lang="en-US" sz="1400">
                  <a:cs typeface="Arial"/>
                </a:rPr>
                <a:t>Projects listed on the REACH BC Directory​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4C8E89-7C63-5EE9-1876-D1B15115AA58}"/>
                </a:ext>
              </a:extLst>
            </p:cNvPr>
            <p:cNvSpPr txBox="1"/>
            <p:nvPr/>
          </p:nvSpPr>
          <p:spPr>
            <a:xfrm>
              <a:off x="6862665" y="1415919"/>
              <a:ext cx="1985089" cy="73866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60BFB6"/>
                  </a:solidFill>
                </a:rPr>
                <a:t>&gt;13,500 </a:t>
              </a:r>
              <a:endParaRPr lang="en-US" sz="2800">
                <a:solidFill>
                  <a:srgbClr val="60BFB6"/>
                </a:solidFill>
                <a:cs typeface="Arial"/>
              </a:endParaRPr>
            </a:p>
            <a:p>
              <a:r>
                <a:rPr lang="en-US" sz="1400"/>
                <a:t> "</a:t>
              </a:r>
              <a:r>
                <a:rPr lang="en-US" sz="1400" i="1"/>
                <a:t>I'm interested</a:t>
              </a:r>
              <a:r>
                <a:rPr lang="en-US" sz="1400"/>
                <a:t>" clicks</a:t>
              </a:r>
              <a:endParaRPr lang="en-US" sz="1400">
                <a:cs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6B2588-F1C8-1484-6383-08B3D7A22433}"/>
                </a:ext>
              </a:extLst>
            </p:cNvPr>
            <p:cNvSpPr txBox="1"/>
            <p:nvPr/>
          </p:nvSpPr>
          <p:spPr>
            <a:xfrm>
              <a:off x="6862665" y="2640563"/>
              <a:ext cx="1926771" cy="116955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FF7900"/>
                  </a:solidFill>
                </a:rPr>
                <a:t>&gt;2,128 </a:t>
              </a:r>
              <a:endParaRPr lang="en-US" sz="2800">
                <a:cs typeface="Arial"/>
              </a:endParaRPr>
            </a:p>
            <a:p>
              <a:r>
                <a:rPr lang="en-US" sz="1400"/>
                <a:t>Volunteers enrolled </a:t>
              </a:r>
              <a:endParaRPr lang="en-US" sz="1400">
                <a:cs typeface="Arial"/>
              </a:endParaRPr>
            </a:p>
            <a:p>
              <a:r>
                <a:rPr lang="en-US" sz="1400"/>
                <a:t>in a study or patient partner opportunity</a:t>
              </a:r>
              <a:endParaRPr lang="en-US" sz="1400">
                <a:cs typeface="Arial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BADA1FA-C44B-4BDE-BC60-11B5C0584BFE}"/>
                </a:ext>
              </a:extLst>
            </p:cNvPr>
            <p:cNvSpPr txBox="1"/>
            <p:nvPr/>
          </p:nvSpPr>
          <p:spPr>
            <a:xfrm>
              <a:off x="6734629" y="3807618"/>
              <a:ext cx="2249714" cy="76944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cs typeface="Arial"/>
                </a:rPr>
                <a:t>*excludes direct participation via a link and interested volunteer statuses which have not been updated by researchers.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5FA5647-ABD3-4B1A-1EE9-08C89584D7BB}"/>
              </a:ext>
            </a:extLst>
          </p:cNvPr>
          <p:cNvSpPr txBox="1"/>
          <p:nvPr/>
        </p:nvSpPr>
        <p:spPr>
          <a:xfrm>
            <a:off x="6484727" y="1083832"/>
            <a:ext cx="264623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cs typeface="Arial"/>
              </a:rPr>
              <a:t>As of November 6, 2023</a:t>
            </a:r>
          </a:p>
        </p:txBody>
      </p:sp>
    </p:spTree>
    <p:extLst>
      <p:ext uri="{BB962C8B-B14F-4D97-AF65-F5344CB8AC3E}">
        <p14:creationId xmlns:p14="http://schemas.microsoft.com/office/powerpoint/2010/main" val="376388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ACBB5-712C-D3BB-0DB8-3D4AE5A2A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Year on year growth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CE66AB-DD59-16D3-E9B6-481A27C8C7D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22678" y="1441142"/>
            <a:ext cx="4154488" cy="2495550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1335A7E-CB7F-C635-8116-4690253E57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65683"/>
              </p:ext>
            </p:extLst>
          </p:nvPr>
        </p:nvGraphicFramePr>
        <p:xfrm>
          <a:off x="4766836" y="1440230"/>
          <a:ext cx="3962400" cy="249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4741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0430F-6319-E6D0-D796-6610DF801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Planned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52EC9-0464-BBFD-33D1-B0D403EC1C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591" y="1274246"/>
            <a:ext cx="3193996" cy="3215660"/>
          </a:xfrm>
        </p:spPr>
        <p:txBody>
          <a:bodyPr/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/>
              <a:t>UX User testing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/>
              <a:t>Events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/>
              <a:t>Registration sites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/>
              <a:t>Digital campaign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/>
              <a:t>Education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07372B7-0FAA-9F67-A4E3-648FA9D03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02" y="675335"/>
            <a:ext cx="1916299" cy="256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picture containing text, indoor, food, dish&#10;&#10;Description automatically generated">
            <a:extLst>
              <a:ext uri="{FF2B5EF4-FFF2-40B4-BE49-F238E27FC236}">
                <a16:creationId xmlns:a16="http://schemas.microsoft.com/office/drawing/2014/main" id="{272BCC83-0473-D416-9912-FB85F63EA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152" y="3283408"/>
            <a:ext cx="2257411" cy="168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 picture containing text, person, tree, outdoor&#10;&#10;Description automatically generated">
            <a:extLst>
              <a:ext uri="{FF2B5EF4-FFF2-40B4-BE49-F238E27FC236}">
                <a16:creationId xmlns:a16="http://schemas.microsoft.com/office/drawing/2014/main" id="{78B868A0-6960-1F59-C640-CBB8BD2D1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181" y="2991915"/>
            <a:ext cx="3087241" cy="197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332ECA3D-3F0A-E852-A8E7-8EBC7C65D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911" y="1036912"/>
            <a:ext cx="3202424" cy="184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37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FBD96-8419-A8C6-D336-C4A6B927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REACH BC YouTube series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8CAA30-A361-3CD4-3F7C-026BF00EA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85" y="1176103"/>
            <a:ext cx="8298829" cy="3418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5560B413-5C2E-3594-9585-0202EC34D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177" y="1176103"/>
            <a:ext cx="4673645" cy="319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4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ACHBC_powerpoint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0AE416E6557F47AA05EB23E151F89E" ma:contentTypeVersion="21" ma:contentTypeDescription="Create a new document." ma:contentTypeScope="" ma:versionID="3b0bdbc74d39afb6debaec4e1a066c54">
  <xsd:schema xmlns:xsd="http://www.w3.org/2001/XMLSchema" xmlns:xs="http://www.w3.org/2001/XMLSchema" xmlns:p="http://schemas.microsoft.com/office/2006/metadata/properties" xmlns:ns2="8f321c0a-0aaf-47c8-8bdc-65ffa9bcaf66" xmlns:ns3="535f8510-0123-4d62-9aa5-6b6cac3c1f35" targetNamespace="http://schemas.microsoft.com/office/2006/metadata/properties" ma:root="true" ma:fieldsID="8b4a80c5d6785e4a7d226b91f417d617" ns2:_="" ns3:_="">
    <xsd:import namespace="8f321c0a-0aaf-47c8-8bdc-65ffa9bcaf66"/>
    <xsd:import namespace="535f8510-0123-4d62-9aa5-6b6cac3c1f35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21c0a-0aaf-47c8-8bdc-65ffa9bcaf66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b0d49244-cc87-4ce3-8a3f-1d9d0c2724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5f8510-0123-4d62-9aa5-6b6cac3c1f35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c831e4a3-4be2-4e68-99a6-5d72977ae820}" ma:internalName="TaxCatchAll" ma:showField="CatchAllData" ma:web="535f8510-0123-4d62-9aa5-6b6cac3c1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8f321c0a-0aaf-47c8-8bdc-65ffa9bcaf66" xsi:nil="true"/>
    <MigrationWizIdSecurityGroups xmlns="8f321c0a-0aaf-47c8-8bdc-65ffa9bcaf66" xsi:nil="true"/>
    <MigrationWizIdPermissions xmlns="8f321c0a-0aaf-47c8-8bdc-65ffa9bcaf66" xsi:nil="true"/>
    <MigrationWizIdDocumentLibraryPermissions xmlns="8f321c0a-0aaf-47c8-8bdc-65ffa9bcaf66" xsi:nil="true"/>
    <MigrationWizIdPermissionLevels xmlns="8f321c0a-0aaf-47c8-8bdc-65ffa9bcaf66" xsi:nil="true"/>
    <TaxCatchAll xmlns="535f8510-0123-4d62-9aa5-6b6cac3c1f35" xsi:nil="true"/>
    <lcf76f155ced4ddcb4097134ff3c332f xmlns="8f321c0a-0aaf-47c8-8bdc-65ffa9bcaf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509486-70B9-4204-BFE7-D7E51846D9ED}">
  <ds:schemaRefs>
    <ds:schemaRef ds:uri="535f8510-0123-4d62-9aa5-6b6cac3c1f35"/>
    <ds:schemaRef ds:uri="8f321c0a-0aaf-47c8-8bdc-65ffa9bcaf6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535f8510-0123-4d62-9aa5-6b6cac3c1f35"/>
    <ds:schemaRef ds:uri="8f321c0a-0aaf-47c8-8bdc-65ffa9bcaf66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REACHBC_powerpoint_blank.potx</Template>
  <TotalTime>12</TotalTime>
  <Words>171</Words>
  <Application>Microsoft Office PowerPoint</Application>
  <PresentationFormat>On-screen Show (16:9)</PresentationFormat>
  <Paragraphs>55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REACHBC_powerpoint_blank</vt:lpstr>
      <vt:lpstr>PowerPoint Presentation</vt:lpstr>
      <vt:lpstr>www.REACHBC.ca</vt:lpstr>
      <vt:lpstr>About us</vt:lpstr>
      <vt:lpstr>What makes us different?</vt:lpstr>
      <vt:lpstr>Private dashboard</vt:lpstr>
      <vt:lpstr>Our Metrics</vt:lpstr>
      <vt:lpstr>Year on year growth</vt:lpstr>
      <vt:lpstr>Planned activity</vt:lpstr>
      <vt:lpstr>REACH BC YouTube series</vt:lpstr>
      <vt:lpstr>Let’s connect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Aisling Quigley</cp:lastModifiedBy>
  <cp:revision>3</cp:revision>
  <cp:lastPrinted>2020-02-18T17:13:46Z</cp:lastPrinted>
  <dcterms:created xsi:type="dcterms:W3CDTF">2010-04-12T23:12:02Z</dcterms:created>
  <dcterms:modified xsi:type="dcterms:W3CDTF">2023-11-14T19:36:02Z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0x0101006E0AE416E6557F47AA05EB23E151F89E</vt:lpwstr>
  </property>
  <property fmtid="{D5CDD505-2E9C-101B-9397-08002B2CF9AE}" pid="3" name="MediaServiceImageTags">
    <vt:lpwstr/>
  </property>
</Properties>
</file>